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02ae87bcb1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102ae87bcb1_0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02ae87bc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02ae87bc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02ae87bcb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02ae87bcb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Geekulcha - Give overview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2ae87bcb1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102ae87bcb1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Touch on the reach of Geekulcha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02ae87bcb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02ae87bcb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Great progress and strides from High School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2ae87bcb1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02ae87bcb1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Great examples: From Idea phase to market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2ae87bcb1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02ae87bcb1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Done by MTN Business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2ae87bcb1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02ae87bcb1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2ae87bcb1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02ae87bcb1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mailto:info@geekulcha.com" TargetMode="External"/><Relationship Id="rId11" Type="http://schemas.openxmlformats.org/officeDocument/2006/relationships/image" Target="../media/image5.png"/><Relationship Id="rId10" Type="http://schemas.openxmlformats.org/officeDocument/2006/relationships/image" Target="../media/image7.jpg"/><Relationship Id="rId9" Type="http://schemas.openxmlformats.org/officeDocument/2006/relationships/image" Target="../media/image3.png"/><Relationship Id="rId5" Type="http://schemas.openxmlformats.org/officeDocument/2006/relationships/hyperlink" Target="http://www.geekulcha.dev" TargetMode="External"/><Relationship Id="rId6" Type="http://schemas.openxmlformats.org/officeDocument/2006/relationships/hyperlink" Target="https://www.facebook.com/Geekulcha" TargetMode="External"/><Relationship Id="rId7" Type="http://schemas.openxmlformats.org/officeDocument/2006/relationships/hyperlink" Target="https://www.twitter.com/Geekulcha" TargetMode="External"/><Relationship Id="rId8" Type="http://schemas.openxmlformats.org/officeDocument/2006/relationships/hyperlink" Target="https://www.instagram.com/Geekulch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800">
                <a:solidFill>
                  <a:srgbClr val="202124"/>
                </a:solidFill>
                <a:highlight>
                  <a:srgbClr val="FFFFFF"/>
                </a:highlight>
              </a:rPr>
              <a:t>Virtual Colloquium on Opportunities in Mobile Application Development Industry in South Africa</a:t>
            </a:r>
            <a:endParaRPr b="1" sz="38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Mixo Ngoveni - Geekulcha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2"/>
          <p:cNvPicPr preferRelativeResize="0"/>
          <p:nvPr/>
        </p:nvPicPr>
        <p:blipFill>
          <a:blip r:embed="rId3">
            <a:alphaModFix/>
          </a:blip>
          <a:stretch>
            <a:fillRect/>
          </a:stretch>
        </p:blipFill>
        <p:spPr>
          <a:xfrm>
            <a:off x="651172" y="763728"/>
            <a:ext cx="3317028" cy="818887"/>
          </a:xfrm>
          <a:prstGeom prst="rect">
            <a:avLst/>
          </a:prstGeom>
          <a:noFill/>
          <a:ln>
            <a:noFill/>
          </a:ln>
        </p:spPr>
      </p:pic>
      <p:sp>
        <p:nvSpPr>
          <p:cNvPr id="183" name="Google Shape;183;p22"/>
          <p:cNvSpPr txBox="1"/>
          <p:nvPr/>
        </p:nvSpPr>
        <p:spPr>
          <a:xfrm>
            <a:off x="939675" y="1648550"/>
            <a:ext cx="3668100" cy="19536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 sz="1000">
                <a:latin typeface="Open Sans"/>
                <a:ea typeface="Open Sans"/>
                <a:cs typeface="Open Sans"/>
                <a:sym typeface="Open Sans"/>
              </a:rPr>
              <a:t>Unit 9 Ground Floor</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16 Pieter Street</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Highveld Techno Park</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Centurion 0169</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marR="0" rtl="0" algn="l">
              <a:lnSpc>
                <a:spcPct val="100000"/>
              </a:lnSpc>
              <a:spcBef>
                <a:spcPts val="0"/>
              </a:spcBef>
              <a:spcAft>
                <a:spcPts val="0"/>
              </a:spcAft>
              <a:buNone/>
            </a:pPr>
            <a:r>
              <a:rPr lang="en" sz="1000">
                <a:latin typeface="Open Sans"/>
                <a:ea typeface="Open Sans"/>
                <a:cs typeface="Open Sans"/>
                <a:sym typeface="Open Sans"/>
              </a:rPr>
              <a:t>📩</a:t>
            </a:r>
            <a:r>
              <a:rPr lang="en" sz="1000">
                <a:solidFill>
                  <a:schemeClr val="dk1"/>
                </a:solidFill>
                <a:latin typeface="Open Sans"/>
                <a:ea typeface="Open Sans"/>
                <a:cs typeface="Open Sans"/>
                <a:sym typeface="Open Sans"/>
              </a:rPr>
              <a:t>  </a:t>
            </a:r>
            <a:r>
              <a:rPr lang="en" sz="1000" u="sng">
                <a:solidFill>
                  <a:schemeClr val="hlink"/>
                </a:solidFill>
                <a:latin typeface="Open Sans"/>
                <a:ea typeface="Open Sans"/>
                <a:cs typeface="Open Sans"/>
                <a:sym typeface="Open Sans"/>
                <a:hlinkClick r:id="rId4"/>
              </a:rPr>
              <a:t>info@geekulcha.com</a:t>
            </a:r>
            <a:br>
              <a:rPr lang="en" sz="1000">
                <a:latin typeface="Open Sans"/>
                <a:ea typeface="Open Sans"/>
                <a:cs typeface="Open Sans"/>
                <a:sym typeface="Open Sans"/>
              </a:rPr>
            </a:br>
            <a:br>
              <a:rPr lang="en" sz="1000">
                <a:latin typeface="Open Sans"/>
                <a:ea typeface="Open Sans"/>
                <a:cs typeface="Open Sans"/>
                <a:sym typeface="Open Sans"/>
              </a:rPr>
            </a:br>
            <a:r>
              <a:rPr lang="en" sz="1000">
                <a:latin typeface="Open Sans"/>
                <a:ea typeface="Open Sans"/>
                <a:cs typeface="Open Sans"/>
                <a:sym typeface="Open Sans"/>
              </a:rPr>
              <a:t>💻  </a:t>
            </a:r>
            <a:r>
              <a:rPr lang="en" sz="1000" u="sng">
                <a:solidFill>
                  <a:schemeClr val="hlink"/>
                </a:solidFill>
                <a:latin typeface="Open Sans"/>
                <a:ea typeface="Open Sans"/>
                <a:cs typeface="Open Sans"/>
                <a:sym typeface="Open Sans"/>
                <a:hlinkClick r:id="rId5"/>
              </a:rPr>
              <a:t>www.geekulcha.dev</a:t>
            </a:r>
            <a:r>
              <a:rPr lang="en" sz="1000">
                <a:latin typeface="Open Sans"/>
                <a:ea typeface="Open Sans"/>
                <a:cs typeface="Open Sans"/>
                <a:sym typeface="Open Sans"/>
              </a:rPr>
              <a:t> </a:t>
            </a:r>
            <a:endParaRPr sz="1000">
              <a:latin typeface="Open Sans"/>
              <a:ea typeface="Open Sans"/>
              <a:cs typeface="Open Sans"/>
              <a:sym typeface="Open Sans"/>
            </a:endParaRPr>
          </a:p>
          <a:p>
            <a:pPr indent="0" lvl="0" marL="0" marR="0" rtl="0" algn="l">
              <a:lnSpc>
                <a:spcPct val="100000"/>
              </a:lnSpc>
              <a:spcBef>
                <a:spcPts val="0"/>
              </a:spcBef>
              <a:spcAft>
                <a:spcPts val="0"/>
              </a:spcAft>
              <a:buNone/>
            </a:pPr>
            <a:r>
              <a:t/>
            </a:r>
            <a:endParaRPr sz="1000">
              <a:latin typeface="Open Sans"/>
              <a:ea typeface="Open Sans"/>
              <a:cs typeface="Open Sans"/>
              <a:sym typeface="Open Sans"/>
            </a:endParaRPr>
          </a:p>
          <a:p>
            <a:pPr indent="0" lvl="0" marL="0" marR="0" rtl="0" algn="l">
              <a:lnSpc>
                <a:spcPct val="100000"/>
              </a:lnSpc>
              <a:spcBef>
                <a:spcPts val="0"/>
              </a:spcBef>
              <a:spcAft>
                <a:spcPts val="0"/>
              </a:spcAft>
              <a:buNone/>
            </a:pPr>
            <a:r>
              <a:t/>
            </a:r>
            <a:endParaRPr sz="1000">
              <a:latin typeface="Open Sans"/>
              <a:ea typeface="Open Sans"/>
              <a:cs typeface="Open Sans"/>
              <a:sym typeface="Open Sans"/>
            </a:endParaRPr>
          </a:p>
          <a:p>
            <a:pPr indent="0" lvl="0" marL="0" marR="0" rtl="0" algn="l">
              <a:lnSpc>
                <a:spcPct val="100000"/>
              </a:lnSpc>
              <a:spcBef>
                <a:spcPts val="0"/>
              </a:spcBef>
              <a:spcAft>
                <a:spcPts val="0"/>
              </a:spcAft>
              <a:buNone/>
            </a:pPr>
            <a:r>
              <a:rPr lang="en" sz="1000">
                <a:latin typeface="Open Sans"/>
                <a:ea typeface="Open Sans"/>
                <a:cs typeface="Open Sans"/>
                <a:sym typeface="Open Sans"/>
              </a:rPr>
              <a:t>      </a:t>
            </a:r>
            <a:r>
              <a:rPr lang="en" sz="1000" u="sng">
                <a:solidFill>
                  <a:schemeClr val="hlink"/>
                </a:solidFill>
                <a:latin typeface="Open Sans"/>
                <a:ea typeface="Open Sans"/>
                <a:cs typeface="Open Sans"/>
                <a:sym typeface="Open Sans"/>
                <a:hlinkClick r:id="rId6"/>
              </a:rPr>
              <a:t>https://www.facebook.com/Geekulcha</a:t>
            </a:r>
            <a:br>
              <a:rPr lang="en" sz="1000">
                <a:latin typeface="Open Sans"/>
                <a:ea typeface="Open Sans"/>
                <a:cs typeface="Open Sans"/>
                <a:sym typeface="Open Sans"/>
              </a:rPr>
            </a:br>
            <a:r>
              <a:rPr lang="en" sz="1000">
                <a:latin typeface="Open Sans"/>
                <a:ea typeface="Open Sans"/>
                <a:cs typeface="Open Sans"/>
                <a:sym typeface="Open Sans"/>
              </a:rPr>
              <a:t> </a:t>
            </a:r>
            <a:endParaRPr sz="1000">
              <a:latin typeface="Open Sans"/>
              <a:ea typeface="Open Sans"/>
              <a:cs typeface="Open Sans"/>
              <a:sym typeface="Open Sans"/>
            </a:endParaRPr>
          </a:p>
          <a:p>
            <a:pPr indent="0" lvl="0" marL="0" marR="0" rtl="0" algn="l">
              <a:lnSpc>
                <a:spcPct val="100000"/>
              </a:lnSpc>
              <a:spcBef>
                <a:spcPts val="0"/>
              </a:spcBef>
              <a:spcAft>
                <a:spcPts val="0"/>
              </a:spcAft>
              <a:buNone/>
            </a:pPr>
            <a:r>
              <a:rPr lang="en" sz="1000">
                <a:latin typeface="Open Sans"/>
                <a:ea typeface="Open Sans"/>
                <a:cs typeface="Open Sans"/>
                <a:sym typeface="Open Sans"/>
              </a:rPr>
              <a:t>      </a:t>
            </a:r>
            <a:r>
              <a:rPr lang="en" sz="1000" u="sng">
                <a:solidFill>
                  <a:schemeClr val="hlink"/>
                </a:solidFill>
                <a:latin typeface="Open Sans"/>
                <a:ea typeface="Open Sans"/>
                <a:cs typeface="Open Sans"/>
                <a:sym typeface="Open Sans"/>
                <a:hlinkClick r:id="rId7"/>
              </a:rPr>
              <a:t>https://www.twitter.com/Geekulcha</a:t>
            </a:r>
            <a:br>
              <a:rPr lang="en" sz="1000">
                <a:latin typeface="Open Sans"/>
                <a:ea typeface="Open Sans"/>
                <a:cs typeface="Open Sans"/>
                <a:sym typeface="Open Sans"/>
              </a:rPr>
            </a:br>
            <a:endParaRPr sz="1000">
              <a:latin typeface="Open Sans"/>
              <a:ea typeface="Open Sans"/>
              <a:cs typeface="Open Sans"/>
              <a:sym typeface="Open Sans"/>
            </a:endParaRPr>
          </a:p>
          <a:p>
            <a:pPr indent="0" lvl="0" marL="0" marR="0" rtl="0" algn="l">
              <a:lnSpc>
                <a:spcPct val="100000"/>
              </a:lnSpc>
              <a:spcBef>
                <a:spcPts val="0"/>
              </a:spcBef>
              <a:spcAft>
                <a:spcPts val="0"/>
              </a:spcAft>
              <a:buNone/>
            </a:pPr>
            <a:r>
              <a:rPr lang="en" sz="1000">
                <a:latin typeface="Open Sans"/>
                <a:ea typeface="Open Sans"/>
                <a:cs typeface="Open Sans"/>
                <a:sym typeface="Open Sans"/>
              </a:rPr>
              <a:t>      </a:t>
            </a:r>
            <a:r>
              <a:rPr lang="en" sz="1000" u="sng">
                <a:solidFill>
                  <a:schemeClr val="hlink"/>
                </a:solidFill>
                <a:latin typeface="Open Sans"/>
                <a:ea typeface="Open Sans"/>
                <a:cs typeface="Open Sans"/>
                <a:sym typeface="Open Sans"/>
                <a:hlinkClick r:id="rId8"/>
              </a:rPr>
              <a:t>https://www.instagram.com/Geekulcha</a:t>
            </a:r>
            <a:r>
              <a:rPr lang="en" sz="1000">
                <a:latin typeface="Open Sans"/>
                <a:ea typeface="Open Sans"/>
                <a:cs typeface="Open Sans"/>
                <a:sym typeface="Open Sans"/>
              </a:rPr>
              <a:t>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pic>
        <p:nvPicPr>
          <p:cNvPr id="184" name="Google Shape;184;p22"/>
          <p:cNvPicPr preferRelativeResize="0"/>
          <p:nvPr/>
        </p:nvPicPr>
        <p:blipFill>
          <a:blip r:embed="rId9">
            <a:alphaModFix/>
          </a:blip>
          <a:stretch>
            <a:fillRect/>
          </a:stretch>
        </p:blipFill>
        <p:spPr>
          <a:xfrm>
            <a:off x="941200" y="4073938"/>
            <a:ext cx="156789" cy="155388"/>
          </a:xfrm>
          <a:prstGeom prst="rect">
            <a:avLst/>
          </a:prstGeom>
          <a:noFill/>
          <a:ln>
            <a:noFill/>
          </a:ln>
        </p:spPr>
      </p:pic>
      <p:pic>
        <p:nvPicPr>
          <p:cNvPr id="185" name="Google Shape;185;p22"/>
          <p:cNvPicPr preferRelativeResize="0"/>
          <p:nvPr/>
        </p:nvPicPr>
        <p:blipFill>
          <a:blip r:embed="rId10">
            <a:alphaModFix/>
          </a:blip>
          <a:stretch>
            <a:fillRect/>
          </a:stretch>
        </p:blipFill>
        <p:spPr>
          <a:xfrm>
            <a:off x="941200" y="3744287"/>
            <a:ext cx="156787" cy="157829"/>
          </a:xfrm>
          <a:prstGeom prst="rect">
            <a:avLst/>
          </a:prstGeom>
          <a:noFill/>
          <a:ln>
            <a:noFill/>
          </a:ln>
        </p:spPr>
      </p:pic>
      <p:pic>
        <p:nvPicPr>
          <p:cNvPr id="186" name="Google Shape;186;p22"/>
          <p:cNvPicPr preferRelativeResize="0"/>
          <p:nvPr/>
        </p:nvPicPr>
        <p:blipFill>
          <a:blip r:embed="rId11">
            <a:alphaModFix/>
          </a:blip>
          <a:stretch>
            <a:fillRect/>
          </a:stretch>
        </p:blipFill>
        <p:spPr>
          <a:xfrm>
            <a:off x="941200" y="3406338"/>
            <a:ext cx="186263" cy="1862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Meet Geekulcha</a:t>
            </a:r>
            <a:endParaRPr/>
          </a:p>
        </p:txBody>
      </p:sp>
      <p:sp>
        <p:nvSpPr>
          <p:cNvPr id="65" name="Google Shape;65;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Clr>
                <a:schemeClr val="dk1"/>
              </a:buClr>
              <a:buSzPct val="42307"/>
              <a:buFont typeface="Arial"/>
              <a:buNone/>
            </a:pPr>
            <a:r>
              <a:rPr lang="en" sz="2600">
                <a:solidFill>
                  <a:srgbClr val="212529"/>
                </a:solidFill>
                <a:highlight>
                  <a:schemeClr val="lt1"/>
                </a:highlight>
                <a:latin typeface="Open Sans"/>
                <a:ea typeface="Open Sans"/>
                <a:cs typeface="Open Sans"/>
                <a:sym typeface="Open Sans"/>
              </a:rPr>
              <a:t>Geekulcha is where young, skilled, creative and ambitious tech minds meet to connect with each other, share knowledge, collaborate on projects, network with industry leaders, obtain training to further improve and enhance their skills and to put those newly acquired skills to work.</a:t>
            </a:r>
            <a:endParaRPr sz="2600">
              <a:solidFill>
                <a:srgbClr val="212529"/>
              </a:solidFill>
              <a:highlight>
                <a:schemeClr val="lt1"/>
              </a:highlight>
              <a:latin typeface="Open Sans"/>
              <a:ea typeface="Open Sans"/>
              <a:cs typeface="Open Sans"/>
              <a:sym typeface="Open Sans"/>
            </a:endParaRPr>
          </a:p>
          <a:p>
            <a:pPr indent="0" lvl="0" marL="0" rtl="0" algn="l">
              <a:spcBef>
                <a:spcPts val="3200"/>
              </a:spcBef>
              <a:spcAft>
                <a:spcPts val="0"/>
              </a:spcAft>
              <a:buClr>
                <a:schemeClr val="dk1"/>
              </a:buClr>
              <a:buSzPct val="42307"/>
              <a:buFont typeface="Arial"/>
              <a:buNone/>
            </a:pPr>
            <a:r>
              <a:rPr lang="en" sz="2600">
                <a:solidFill>
                  <a:srgbClr val="212529"/>
                </a:solidFill>
                <a:highlight>
                  <a:schemeClr val="lt1"/>
                </a:highlight>
                <a:latin typeface="Open Sans"/>
                <a:ea typeface="Open Sans"/>
                <a:cs typeface="Open Sans"/>
                <a:sym typeface="Open Sans"/>
              </a:rPr>
              <a:t>Established 15 March 2013, our focus is on empowering young geeks through ICT skills development and training while giving them a taste of what awaits them in the big world through industry exposure.</a:t>
            </a:r>
            <a:endParaRPr sz="2600">
              <a:solidFill>
                <a:srgbClr val="212529"/>
              </a:solidFill>
              <a:highlight>
                <a:schemeClr val="lt1"/>
              </a:highlight>
              <a:latin typeface="Open Sans"/>
              <a:ea typeface="Open Sans"/>
              <a:cs typeface="Open Sans"/>
              <a:sym typeface="Open Sans"/>
            </a:endParaRPr>
          </a:p>
          <a:p>
            <a:pPr indent="0" lvl="0" marL="0" rtl="0" algn="l">
              <a:spcBef>
                <a:spcPts val="3200"/>
              </a:spcBef>
              <a:spcAft>
                <a:spcPts val="0"/>
              </a:spcAft>
              <a:buClr>
                <a:schemeClr val="dk1"/>
              </a:buClr>
              <a:buSzPct val="42307"/>
              <a:buFont typeface="Arial"/>
              <a:buNone/>
            </a:pPr>
            <a:r>
              <a:rPr lang="en" sz="2600">
                <a:solidFill>
                  <a:srgbClr val="212529"/>
                </a:solidFill>
                <a:highlight>
                  <a:schemeClr val="lt1"/>
                </a:highlight>
                <a:latin typeface="Open Sans"/>
                <a:ea typeface="Open Sans"/>
                <a:cs typeface="Open Sans"/>
                <a:sym typeface="Open Sans"/>
              </a:rPr>
              <a:t>The ultimate goal is to ensure that the South African tech ecosystem is competitive and as the geeks build cool technological solutions, there is wherever possible an element of sustainability.</a:t>
            </a:r>
            <a:endParaRPr sz="2600">
              <a:solidFill>
                <a:srgbClr val="212529"/>
              </a:solidFill>
              <a:highlight>
                <a:schemeClr val="lt1"/>
              </a:highlight>
              <a:latin typeface="Open Sans"/>
              <a:ea typeface="Open Sans"/>
              <a:cs typeface="Open Sans"/>
              <a:sym typeface="Open Sans"/>
            </a:endParaRPr>
          </a:p>
          <a:p>
            <a:pPr indent="0" lvl="0" marL="0" rtl="0" algn="l">
              <a:spcBef>
                <a:spcPts val="3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C1C"/>
        </a:solidFill>
      </p:bgPr>
    </p:bg>
    <p:spTree>
      <p:nvGrpSpPr>
        <p:cNvPr id="69" name="Shape 69"/>
        <p:cNvGrpSpPr/>
        <p:nvPr/>
      </p:nvGrpSpPr>
      <p:grpSpPr>
        <a:xfrm>
          <a:off x="0" y="0"/>
          <a:ext cx="0" cy="0"/>
          <a:chOff x="0" y="0"/>
          <a:chExt cx="0" cy="0"/>
        </a:xfrm>
      </p:grpSpPr>
      <p:sp>
        <p:nvSpPr>
          <p:cNvPr id="70" name="Google Shape;70;p16"/>
          <p:cNvSpPr/>
          <p:nvPr/>
        </p:nvSpPr>
        <p:spPr>
          <a:xfrm>
            <a:off x="697688" y="1097825"/>
            <a:ext cx="1453800" cy="355800"/>
          </a:xfrm>
          <a:prstGeom prst="rect">
            <a:avLst/>
          </a:prstGeom>
          <a:solidFill>
            <a:srgbClr val="1C1C1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1" name="Google Shape;71;p16"/>
          <p:cNvSpPr/>
          <p:nvPr/>
        </p:nvSpPr>
        <p:spPr>
          <a:xfrm>
            <a:off x="667912" y="1475188"/>
            <a:ext cx="1830300" cy="930600"/>
          </a:xfrm>
          <a:prstGeom prst="roundRect">
            <a:avLst>
              <a:gd fmla="val 11361" name="adj"/>
            </a:avLst>
          </a:prstGeom>
          <a:noFill/>
          <a:ln cap="flat" cmpd="sng" w="9525">
            <a:solidFill>
              <a:srgbClr val="A5A5A5"/>
            </a:solidFill>
            <a:prstDash val="dash"/>
            <a:miter lim="800000"/>
            <a:headEnd len="sm" w="sm" type="none"/>
            <a:tailEnd len="sm" w="sm" type="none"/>
          </a:ln>
        </p:spPr>
        <p:txBody>
          <a:bodyPr anchorCtr="0" anchor="ctr" bIns="22850" lIns="45700" spcFirstLastPara="1" rIns="45700" wrap="square" tIns="22850">
            <a:noAutofit/>
          </a:bodyPr>
          <a:lstStyle/>
          <a:p>
            <a:pPr indent="0" lvl="0" marL="0" marR="0" rtl="0" algn="l">
              <a:spcBef>
                <a:spcPts val="0"/>
              </a:spcBef>
              <a:spcAft>
                <a:spcPts val="0"/>
              </a:spcAft>
              <a:buNone/>
            </a:pPr>
            <a:r>
              <a:rPr lang="en" sz="900">
                <a:solidFill>
                  <a:srgbClr val="000000"/>
                </a:solidFill>
                <a:latin typeface="Calibri"/>
                <a:ea typeface="Calibri"/>
                <a:cs typeface="Calibri"/>
                <a:sym typeface="Calibri"/>
              </a:rPr>
              <a:t>          </a:t>
            </a:r>
            <a:endParaRPr sz="900">
              <a:solidFill>
                <a:srgbClr val="000000"/>
              </a:solidFill>
              <a:latin typeface="Calibri"/>
              <a:ea typeface="Calibri"/>
              <a:cs typeface="Calibri"/>
              <a:sym typeface="Calibri"/>
            </a:endParaRPr>
          </a:p>
        </p:txBody>
      </p:sp>
      <p:sp>
        <p:nvSpPr>
          <p:cNvPr id="72" name="Google Shape;72;p16"/>
          <p:cNvSpPr/>
          <p:nvPr/>
        </p:nvSpPr>
        <p:spPr>
          <a:xfrm>
            <a:off x="736887" y="1318360"/>
            <a:ext cx="1662000" cy="305100"/>
          </a:xfrm>
          <a:prstGeom prst="roundRect">
            <a:avLst>
              <a:gd fmla="val 50000" name="adj"/>
            </a:avLst>
          </a:prstGeom>
          <a:solidFill>
            <a:srgbClr val="BFBFBF"/>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1" anchor="ctr" bIns="22850" lIns="0" spcFirstLastPara="1" rIns="0" wrap="square" tIns="22850">
            <a:noAutofit/>
          </a:bodyPr>
          <a:lstStyle/>
          <a:p>
            <a:pPr indent="0" lvl="0" marL="0" marR="0" rtl="0" algn="ctr">
              <a:lnSpc>
                <a:spcPct val="100000"/>
              </a:lnSpc>
              <a:spcBef>
                <a:spcPts val="0"/>
              </a:spcBef>
              <a:spcAft>
                <a:spcPts val="0"/>
              </a:spcAft>
              <a:buNone/>
            </a:pPr>
            <a:r>
              <a:rPr b="1" lang="en" sz="800">
                <a:latin typeface="Open Sans"/>
                <a:ea typeface="Open Sans"/>
                <a:cs typeface="Open Sans"/>
                <a:sym typeface="Open Sans"/>
              </a:rPr>
              <a:t>Northern Cape</a:t>
            </a:r>
            <a:endParaRPr b="1" sz="800">
              <a:latin typeface="Open Sans"/>
              <a:ea typeface="Open Sans"/>
              <a:cs typeface="Open Sans"/>
              <a:sym typeface="Open Sans"/>
            </a:endParaRPr>
          </a:p>
        </p:txBody>
      </p:sp>
      <p:sp>
        <p:nvSpPr>
          <p:cNvPr id="73" name="Google Shape;73;p16"/>
          <p:cNvSpPr txBox="1"/>
          <p:nvPr/>
        </p:nvSpPr>
        <p:spPr>
          <a:xfrm>
            <a:off x="775025" y="1704369"/>
            <a:ext cx="1623900" cy="598200"/>
          </a:xfrm>
          <a:prstGeom prst="rect">
            <a:avLst/>
          </a:prstGeom>
          <a:noFill/>
          <a:ln>
            <a:noFill/>
          </a:ln>
        </p:spPr>
        <p:txBody>
          <a:bodyPr anchorCtr="0" anchor="t" bIns="22850" lIns="45725" spcFirstLastPara="1" rIns="45725" wrap="square" tIns="22850">
            <a:noAutofit/>
          </a:bodyPr>
          <a:lstStyle/>
          <a:p>
            <a:pPr indent="0" lvl="0" marL="0" rtl="0" algn="l">
              <a:lnSpc>
                <a:spcPct val="114000"/>
              </a:lnSpc>
              <a:spcBef>
                <a:spcPts val="0"/>
              </a:spcBef>
              <a:spcAft>
                <a:spcPts val="0"/>
              </a:spcAft>
              <a:buNone/>
            </a:pPr>
            <a:r>
              <a:rPr b="1" i="1" lang="en" sz="600">
                <a:solidFill>
                  <a:srgbClr val="FFFFFF"/>
                </a:solidFill>
                <a:highlight>
                  <a:srgbClr val="CC0000"/>
                </a:highlight>
                <a:latin typeface="Open Sans"/>
                <a:ea typeface="Open Sans"/>
                <a:cs typeface="Open Sans"/>
                <a:sym typeface="Open Sans"/>
              </a:rPr>
              <a:t> 2015 - present </a:t>
            </a:r>
            <a:r>
              <a:rPr b="1" lang="en" sz="600">
                <a:solidFill>
                  <a:srgbClr val="FFFFFF"/>
                </a:solidFill>
                <a:latin typeface="Open Sans"/>
                <a:ea typeface="Open Sans"/>
                <a:cs typeface="Open Sans"/>
                <a:sym typeface="Open Sans"/>
              </a:rPr>
              <a:t> Localised geek culture</a:t>
            </a:r>
            <a:endParaRPr sz="700">
              <a:solidFill>
                <a:srgbClr val="FFFFFF"/>
              </a:solidFill>
            </a:endParaRPr>
          </a:p>
          <a:p>
            <a:pPr indent="0" lvl="0" marL="0" rtl="0" algn="l">
              <a:lnSpc>
                <a:spcPct val="107916"/>
              </a:lnSpc>
              <a:spcBef>
                <a:spcPts val="0"/>
              </a:spcBef>
              <a:spcAft>
                <a:spcPts val="0"/>
              </a:spcAft>
              <a:buNone/>
            </a:pPr>
            <a:r>
              <a:rPr lang="en" sz="700">
                <a:solidFill>
                  <a:srgbClr val="FFFFFF"/>
                </a:solidFill>
              </a:rPr>
              <a:t>- NCDev Ecosystem</a:t>
            </a:r>
            <a:endParaRPr sz="700">
              <a:solidFill>
                <a:srgbClr val="FFFFFF"/>
              </a:solidFill>
            </a:endParaRPr>
          </a:p>
          <a:p>
            <a:pPr indent="0" lvl="0" marL="0" rtl="0" algn="l">
              <a:lnSpc>
                <a:spcPct val="107916"/>
              </a:lnSpc>
              <a:spcBef>
                <a:spcPts val="0"/>
              </a:spcBef>
              <a:spcAft>
                <a:spcPts val="0"/>
              </a:spcAft>
              <a:buNone/>
            </a:pPr>
            <a:r>
              <a:rPr lang="en" sz="700">
                <a:solidFill>
                  <a:srgbClr val="FFFFFF"/>
                </a:solidFill>
              </a:rPr>
              <a:t>- GKSS-SPU Kimberley</a:t>
            </a:r>
            <a:endParaRPr sz="700">
              <a:solidFill>
                <a:srgbClr val="FFFFFF"/>
              </a:solidFill>
            </a:endParaRPr>
          </a:p>
          <a:p>
            <a:pPr indent="0" lvl="0" marL="0" rtl="0" algn="l">
              <a:lnSpc>
                <a:spcPct val="107916"/>
              </a:lnSpc>
              <a:spcBef>
                <a:spcPts val="0"/>
              </a:spcBef>
              <a:spcAft>
                <a:spcPts val="0"/>
              </a:spcAft>
              <a:buNone/>
            </a:pPr>
            <a:r>
              <a:rPr lang="en" sz="700">
                <a:solidFill>
                  <a:srgbClr val="FFFFFF"/>
                </a:solidFill>
              </a:rPr>
              <a:t>- SkateHacks initiative</a:t>
            </a:r>
            <a:endParaRPr sz="700">
              <a:solidFill>
                <a:srgbClr val="FFFFFF"/>
              </a:solidFill>
            </a:endParaRPr>
          </a:p>
          <a:p>
            <a:pPr indent="0" lvl="0" marL="0" rtl="0" algn="l">
              <a:lnSpc>
                <a:spcPct val="107916"/>
              </a:lnSpc>
              <a:spcBef>
                <a:spcPts val="0"/>
              </a:spcBef>
              <a:spcAft>
                <a:spcPts val="0"/>
              </a:spcAft>
              <a:buNone/>
            </a:pPr>
            <a:r>
              <a:rPr lang="en" sz="700">
                <a:solidFill>
                  <a:schemeClr val="lt1"/>
                </a:solidFill>
              </a:rPr>
              <a:t>- Digital Literacy For Development </a:t>
            </a:r>
            <a:endParaRPr sz="700">
              <a:solidFill>
                <a:schemeClr val="lt1"/>
              </a:solidFill>
            </a:endParaRPr>
          </a:p>
          <a:p>
            <a:pPr indent="0" lvl="0" marL="0" rtl="0" algn="l">
              <a:lnSpc>
                <a:spcPct val="107916"/>
              </a:lnSpc>
              <a:spcBef>
                <a:spcPts val="0"/>
              </a:spcBef>
              <a:spcAft>
                <a:spcPts val="0"/>
              </a:spcAft>
              <a:buNone/>
            </a:pPr>
            <a:r>
              <a:rPr lang="en" sz="700">
                <a:solidFill>
                  <a:schemeClr val="lt1"/>
                </a:solidFill>
              </a:rPr>
              <a:t>- mLab South Africa</a:t>
            </a:r>
            <a:endParaRPr sz="700">
              <a:solidFill>
                <a:schemeClr val="lt1"/>
              </a:solidFill>
            </a:endParaRPr>
          </a:p>
        </p:txBody>
      </p:sp>
      <p:grpSp>
        <p:nvGrpSpPr>
          <p:cNvPr id="74" name="Google Shape;74;p16"/>
          <p:cNvGrpSpPr/>
          <p:nvPr/>
        </p:nvGrpSpPr>
        <p:grpSpPr>
          <a:xfrm>
            <a:off x="888913" y="2553588"/>
            <a:ext cx="3606164" cy="1041068"/>
            <a:chOff x="-41236" y="5079033"/>
            <a:chExt cx="4318759" cy="1717367"/>
          </a:xfrm>
        </p:grpSpPr>
        <p:grpSp>
          <p:nvGrpSpPr>
            <p:cNvPr id="75" name="Google Shape;75;p16"/>
            <p:cNvGrpSpPr/>
            <p:nvPr/>
          </p:nvGrpSpPr>
          <p:grpSpPr>
            <a:xfrm>
              <a:off x="-41236" y="5079033"/>
              <a:ext cx="2109600" cy="1717367"/>
              <a:chOff x="231231" y="5477579"/>
              <a:chExt cx="2109600" cy="1717367"/>
            </a:xfrm>
          </p:grpSpPr>
          <p:sp>
            <p:nvSpPr>
              <p:cNvPr id="76" name="Google Shape;76;p16"/>
              <p:cNvSpPr/>
              <p:nvPr/>
            </p:nvSpPr>
            <p:spPr>
              <a:xfrm>
                <a:off x="231231" y="5715046"/>
                <a:ext cx="2109600" cy="1479900"/>
              </a:xfrm>
              <a:prstGeom prst="roundRect">
                <a:avLst>
                  <a:gd fmla="val 11361" name="adj"/>
                </a:avLst>
              </a:prstGeom>
              <a:noFill/>
              <a:ln cap="flat" cmpd="sng" w="9525">
                <a:solidFill>
                  <a:srgbClr val="A5A5A5"/>
                </a:solidFill>
                <a:prstDash val="dash"/>
                <a:miter lim="800000"/>
                <a:headEnd len="sm" w="sm" type="none"/>
                <a:tailEnd len="sm" w="sm" type="none"/>
              </a:ln>
            </p:spPr>
            <p:txBody>
              <a:bodyPr anchorCtr="0" anchor="ctr" bIns="22850" lIns="45700" spcFirstLastPara="1" rIns="45700" wrap="square" tIns="22850">
                <a:noAutofit/>
              </a:bodyPr>
              <a:lstStyle/>
              <a:p>
                <a:pPr indent="0" lvl="0" marL="0" marR="0" rtl="0" algn="l">
                  <a:spcBef>
                    <a:spcPts val="0"/>
                  </a:spcBef>
                  <a:spcAft>
                    <a:spcPts val="0"/>
                  </a:spcAft>
                  <a:buNone/>
                </a:pPr>
                <a:r>
                  <a:rPr lang="en" sz="900">
                    <a:solidFill>
                      <a:srgbClr val="000000"/>
                    </a:solidFill>
                    <a:latin typeface="Calibri"/>
                    <a:ea typeface="Calibri"/>
                    <a:cs typeface="Calibri"/>
                    <a:sym typeface="Calibri"/>
                  </a:rPr>
                  <a:t>          </a:t>
                </a:r>
                <a:endParaRPr sz="900">
                  <a:solidFill>
                    <a:srgbClr val="000000"/>
                  </a:solidFill>
                  <a:latin typeface="Calibri"/>
                  <a:ea typeface="Calibri"/>
                  <a:cs typeface="Calibri"/>
                  <a:sym typeface="Calibri"/>
                </a:endParaRPr>
              </a:p>
            </p:txBody>
          </p:sp>
          <p:sp>
            <p:nvSpPr>
              <p:cNvPr id="77" name="Google Shape;77;p16"/>
              <p:cNvSpPr/>
              <p:nvPr/>
            </p:nvSpPr>
            <p:spPr>
              <a:xfrm>
                <a:off x="495075" y="5477579"/>
                <a:ext cx="1581900" cy="422700"/>
              </a:xfrm>
              <a:prstGeom prst="roundRect">
                <a:avLst>
                  <a:gd fmla="val 50000" name="adj"/>
                </a:avLst>
              </a:prstGeom>
              <a:solidFill>
                <a:srgbClr val="BFBFBF"/>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1" anchor="ctr" bIns="22850" lIns="0" spcFirstLastPara="1" rIns="0" wrap="square" tIns="22850">
                <a:noAutofit/>
              </a:bodyPr>
              <a:lstStyle/>
              <a:p>
                <a:pPr indent="0" lvl="0" marL="0" marR="0" rtl="0" algn="ctr">
                  <a:spcBef>
                    <a:spcPts val="0"/>
                  </a:spcBef>
                  <a:spcAft>
                    <a:spcPts val="0"/>
                  </a:spcAft>
                  <a:buNone/>
                </a:pPr>
                <a:r>
                  <a:rPr b="1" lang="en" sz="800">
                    <a:solidFill>
                      <a:srgbClr val="000000"/>
                    </a:solidFill>
                    <a:latin typeface="Open Sans"/>
                    <a:ea typeface="Open Sans"/>
                    <a:cs typeface="Open Sans"/>
                    <a:sym typeface="Open Sans"/>
                  </a:rPr>
                  <a:t>Free State</a:t>
                </a:r>
                <a:endParaRPr sz="800">
                  <a:latin typeface="Open Sans"/>
                  <a:ea typeface="Open Sans"/>
                  <a:cs typeface="Open Sans"/>
                  <a:sym typeface="Open Sans"/>
                </a:endParaRPr>
              </a:p>
            </p:txBody>
          </p:sp>
          <p:sp>
            <p:nvSpPr>
              <p:cNvPr id="78" name="Google Shape;78;p16"/>
              <p:cNvSpPr txBox="1"/>
              <p:nvPr/>
            </p:nvSpPr>
            <p:spPr>
              <a:xfrm>
                <a:off x="296777" y="6006370"/>
                <a:ext cx="1978500" cy="1067100"/>
              </a:xfrm>
              <a:prstGeom prst="rect">
                <a:avLst/>
              </a:prstGeom>
              <a:noFill/>
              <a:ln>
                <a:noFill/>
              </a:ln>
            </p:spPr>
            <p:txBody>
              <a:bodyPr anchorCtr="0" anchor="t" bIns="22850" lIns="45725" spcFirstLastPara="1" rIns="45725" wrap="square" tIns="22850">
                <a:noAutofit/>
              </a:bodyPr>
              <a:lstStyle/>
              <a:p>
                <a:pPr indent="0" lvl="0" marL="0" rtl="0" algn="l">
                  <a:lnSpc>
                    <a:spcPct val="114000"/>
                  </a:lnSpc>
                  <a:spcBef>
                    <a:spcPts val="0"/>
                  </a:spcBef>
                  <a:spcAft>
                    <a:spcPts val="0"/>
                  </a:spcAft>
                  <a:buNone/>
                </a:pPr>
                <a:r>
                  <a:rPr b="1" i="1" lang="en" sz="700">
                    <a:solidFill>
                      <a:srgbClr val="FFFFFF"/>
                    </a:solidFill>
                    <a:highlight>
                      <a:srgbClr val="CC0000"/>
                    </a:highlight>
                    <a:latin typeface="Open Sans"/>
                    <a:ea typeface="Open Sans"/>
                    <a:cs typeface="Open Sans"/>
                    <a:sym typeface="Open Sans"/>
                  </a:rPr>
                  <a:t> 2019 - present </a:t>
                </a:r>
                <a:r>
                  <a:rPr b="1" lang="en" sz="700">
                    <a:solidFill>
                      <a:srgbClr val="FFFFFF"/>
                    </a:solidFill>
                    <a:latin typeface="Open Sans"/>
                    <a:ea typeface="Open Sans"/>
                    <a:cs typeface="Open Sans"/>
                    <a:sym typeface="Open Sans"/>
                  </a:rPr>
                  <a:t> Civic tech engagements </a:t>
                </a:r>
                <a:endParaRPr b="1"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GKSS-CUT Welkom</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GKSS-CUT Bloemfontein</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chemeClr val="lt1"/>
                    </a:solidFill>
                    <a:latin typeface="Open Sans"/>
                    <a:ea typeface="Open Sans"/>
                    <a:cs typeface="Open Sans"/>
                    <a:sym typeface="Open Sans"/>
                  </a:rPr>
                  <a:t>- Digital Literacy For Development </a:t>
                </a:r>
                <a:endParaRPr sz="700">
                  <a:solidFill>
                    <a:schemeClr val="lt1"/>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chemeClr val="lt1"/>
                    </a:solidFill>
                    <a:latin typeface="Open Sans"/>
                    <a:ea typeface="Open Sans"/>
                    <a:cs typeface="Open Sans"/>
                    <a:sym typeface="Open Sans"/>
                  </a:rPr>
                  <a:t>- Budget Dataquest (National Treasury)</a:t>
                </a:r>
                <a:endParaRPr sz="700">
                  <a:solidFill>
                    <a:schemeClr val="lt1"/>
                  </a:solidFill>
                  <a:latin typeface="Open Sans"/>
                  <a:ea typeface="Open Sans"/>
                  <a:cs typeface="Open Sans"/>
                  <a:sym typeface="Open Sans"/>
                </a:endParaRPr>
              </a:p>
            </p:txBody>
          </p:sp>
        </p:grpSp>
        <p:sp>
          <p:nvSpPr>
            <p:cNvPr id="79" name="Google Shape;79;p16"/>
            <p:cNvSpPr/>
            <p:nvPr/>
          </p:nvSpPr>
          <p:spPr>
            <a:xfrm>
              <a:off x="4168623" y="5682582"/>
              <a:ext cx="108900" cy="108900"/>
            </a:xfrm>
            <a:prstGeom prst="ellipse">
              <a:avLst/>
            </a:prstGeom>
            <a:solidFill>
              <a:srgbClr val="C0504D"/>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grpSp>
      <p:grpSp>
        <p:nvGrpSpPr>
          <p:cNvPr id="80" name="Google Shape;80;p16"/>
          <p:cNvGrpSpPr/>
          <p:nvPr/>
        </p:nvGrpSpPr>
        <p:grpSpPr>
          <a:xfrm>
            <a:off x="941362" y="213940"/>
            <a:ext cx="1783473" cy="966049"/>
            <a:chOff x="138592" y="4380560"/>
            <a:chExt cx="2135896" cy="1593614"/>
          </a:xfrm>
        </p:grpSpPr>
        <p:sp>
          <p:nvSpPr>
            <p:cNvPr id="81" name="Google Shape;81;p16"/>
            <p:cNvSpPr/>
            <p:nvPr/>
          </p:nvSpPr>
          <p:spPr>
            <a:xfrm>
              <a:off x="138592" y="4570474"/>
              <a:ext cx="2109600" cy="1403700"/>
            </a:xfrm>
            <a:prstGeom prst="roundRect">
              <a:avLst>
                <a:gd fmla="val 11361" name="adj"/>
              </a:avLst>
            </a:prstGeom>
            <a:noFill/>
            <a:ln cap="flat" cmpd="sng" w="9525">
              <a:solidFill>
                <a:srgbClr val="A5A5A5"/>
              </a:solidFill>
              <a:prstDash val="dash"/>
              <a:miter lim="800000"/>
              <a:headEnd len="sm" w="sm" type="none"/>
              <a:tailEnd len="sm" w="sm" type="none"/>
            </a:ln>
          </p:spPr>
          <p:txBody>
            <a:bodyPr anchorCtr="0" anchor="ctr" bIns="22850" lIns="45700" spcFirstLastPara="1" rIns="45700" wrap="square" tIns="22850">
              <a:noAutofit/>
            </a:bodyPr>
            <a:lstStyle/>
            <a:p>
              <a:pPr indent="0" lvl="0" marL="0" marR="0" rtl="0" algn="l">
                <a:spcBef>
                  <a:spcPts val="0"/>
                </a:spcBef>
                <a:spcAft>
                  <a:spcPts val="0"/>
                </a:spcAft>
                <a:buNone/>
              </a:pPr>
              <a:r>
                <a:rPr lang="en" sz="900">
                  <a:solidFill>
                    <a:srgbClr val="000000"/>
                  </a:solidFill>
                  <a:latin typeface="Calibri"/>
                  <a:ea typeface="Calibri"/>
                  <a:cs typeface="Calibri"/>
                  <a:sym typeface="Calibri"/>
                </a:rPr>
                <a:t>          </a:t>
              </a:r>
              <a:endParaRPr sz="900">
                <a:solidFill>
                  <a:srgbClr val="000000"/>
                </a:solidFill>
                <a:latin typeface="Calibri"/>
                <a:ea typeface="Calibri"/>
                <a:cs typeface="Calibri"/>
                <a:sym typeface="Calibri"/>
              </a:endParaRPr>
            </a:p>
          </p:txBody>
        </p:sp>
        <p:sp>
          <p:nvSpPr>
            <p:cNvPr id="82" name="Google Shape;82;p16"/>
            <p:cNvSpPr/>
            <p:nvPr/>
          </p:nvSpPr>
          <p:spPr>
            <a:xfrm>
              <a:off x="402406" y="4380560"/>
              <a:ext cx="1581900" cy="422700"/>
            </a:xfrm>
            <a:prstGeom prst="roundRect">
              <a:avLst>
                <a:gd fmla="val 50000" name="adj"/>
              </a:avLst>
            </a:prstGeom>
            <a:solidFill>
              <a:srgbClr val="BFBFBF"/>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1" anchor="ctr" bIns="22850" lIns="0" spcFirstLastPara="1" rIns="0" wrap="square" tIns="22850">
              <a:noAutofit/>
            </a:bodyPr>
            <a:lstStyle/>
            <a:p>
              <a:pPr indent="0" lvl="0" marL="0" marR="0" rtl="0" algn="ctr">
                <a:spcBef>
                  <a:spcPts val="0"/>
                </a:spcBef>
                <a:spcAft>
                  <a:spcPts val="0"/>
                </a:spcAft>
                <a:buNone/>
              </a:pPr>
              <a:r>
                <a:rPr b="1" lang="en" sz="800">
                  <a:solidFill>
                    <a:srgbClr val="000000"/>
                  </a:solidFill>
                  <a:latin typeface="Open Sans"/>
                  <a:ea typeface="Open Sans"/>
                  <a:cs typeface="Open Sans"/>
                  <a:sym typeface="Open Sans"/>
                </a:rPr>
                <a:t>North West</a:t>
              </a:r>
              <a:endParaRPr sz="800">
                <a:latin typeface="Open Sans"/>
                <a:ea typeface="Open Sans"/>
                <a:cs typeface="Open Sans"/>
                <a:sym typeface="Open Sans"/>
              </a:endParaRPr>
            </a:p>
          </p:txBody>
        </p:sp>
        <p:sp>
          <p:nvSpPr>
            <p:cNvPr id="83" name="Google Shape;83;p16"/>
            <p:cNvSpPr txBox="1"/>
            <p:nvPr/>
          </p:nvSpPr>
          <p:spPr>
            <a:xfrm>
              <a:off x="295988" y="4908208"/>
              <a:ext cx="1978500" cy="829200"/>
            </a:xfrm>
            <a:prstGeom prst="rect">
              <a:avLst/>
            </a:prstGeom>
            <a:noFill/>
            <a:ln>
              <a:noFill/>
            </a:ln>
          </p:spPr>
          <p:txBody>
            <a:bodyPr anchorCtr="0" anchor="t" bIns="22850" lIns="45725" spcFirstLastPara="1" rIns="45725" wrap="square" tIns="22850">
              <a:noAutofit/>
            </a:bodyPr>
            <a:lstStyle/>
            <a:p>
              <a:pPr indent="0" lvl="0" marL="0" rtl="0" algn="l">
                <a:lnSpc>
                  <a:spcPct val="114000"/>
                </a:lnSpc>
                <a:spcBef>
                  <a:spcPts val="0"/>
                </a:spcBef>
                <a:spcAft>
                  <a:spcPts val="0"/>
                </a:spcAft>
                <a:buNone/>
              </a:pPr>
              <a:r>
                <a:rPr b="1" i="1" lang="en" sz="700">
                  <a:solidFill>
                    <a:srgbClr val="FFFFFF"/>
                  </a:solidFill>
                  <a:highlight>
                    <a:srgbClr val="CC0000"/>
                  </a:highlight>
                  <a:latin typeface="Open Sans"/>
                  <a:ea typeface="Open Sans"/>
                  <a:cs typeface="Open Sans"/>
                  <a:sym typeface="Open Sans"/>
                </a:rPr>
                <a:t> 2015 - present </a:t>
              </a:r>
              <a:r>
                <a:rPr b="1" i="1" lang="en" sz="700">
                  <a:solidFill>
                    <a:srgbClr val="FFFFFF"/>
                  </a:solidFill>
                  <a:latin typeface="Open Sans"/>
                  <a:ea typeface="Open Sans"/>
                  <a:cs typeface="Open Sans"/>
                  <a:sym typeface="Open Sans"/>
                </a:rPr>
                <a:t> </a:t>
              </a:r>
              <a:r>
                <a:rPr b="1" lang="en" sz="700">
                  <a:solidFill>
                    <a:srgbClr val="FFFFFF"/>
                  </a:solidFill>
                  <a:latin typeface="Open Sans"/>
                  <a:ea typeface="Open Sans"/>
                  <a:cs typeface="Open Sans"/>
                  <a:sym typeface="Open Sans"/>
                </a:rPr>
                <a:t>Digital entrepreneurship</a:t>
              </a:r>
              <a:endParaRPr b="1"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GKSS-NWU Mahikeng</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chemeClr val="lt1"/>
                  </a:solidFill>
                  <a:latin typeface="Open Sans"/>
                  <a:ea typeface="Open Sans"/>
                  <a:cs typeface="Open Sans"/>
                  <a:sym typeface="Open Sans"/>
                </a:rPr>
                <a:t>- Digital Literacy For Development </a:t>
              </a:r>
              <a:endParaRPr sz="700">
                <a:solidFill>
                  <a:schemeClr val="lt1"/>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chemeClr val="lt1"/>
                  </a:solidFill>
                  <a:latin typeface="Open Sans"/>
                  <a:ea typeface="Open Sans"/>
                  <a:cs typeface="Open Sans"/>
                  <a:sym typeface="Open Sans"/>
                </a:rPr>
                <a:t>- STEM Careers programmes</a:t>
              </a:r>
              <a:endParaRPr sz="700">
                <a:solidFill>
                  <a:schemeClr val="lt1"/>
                </a:solidFill>
                <a:latin typeface="Open Sans"/>
                <a:ea typeface="Open Sans"/>
                <a:cs typeface="Open Sans"/>
                <a:sym typeface="Open Sans"/>
              </a:endParaRPr>
            </a:p>
          </p:txBody>
        </p:sp>
      </p:grpSp>
      <p:grpSp>
        <p:nvGrpSpPr>
          <p:cNvPr id="84" name="Google Shape;84;p16"/>
          <p:cNvGrpSpPr/>
          <p:nvPr/>
        </p:nvGrpSpPr>
        <p:grpSpPr>
          <a:xfrm>
            <a:off x="6747262" y="3641797"/>
            <a:ext cx="2057106" cy="785949"/>
            <a:chOff x="2084116" y="4942363"/>
            <a:chExt cx="2463600" cy="1296517"/>
          </a:xfrm>
        </p:grpSpPr>
        <p:sp>
          <p:nvSpPr>
            <p:cNvPr id="85" name="Google Shape;85;p16"/>
            <p:cNvSpPr/>
            <p:nvPr/>
          </p:nvSpPr>
          <p:spPr>
            <a:xfrm>
              <a:off x="2084116" y="5104682"/>
              <a:ext cx="2463600" cy="1102500"/>
            </a:xfrm>
            <a:prstGeom prst="roundRect">
              <a:avLst>
                <a:gd fmla="val 11361" name="adj"/>
              </a:avLst>
            </a:prstGeom>
            <a:noFill/>
            <a:ln cap="flat" cmpd="sng" w="9525">
              <a:solidFill>
                <a:srgbClr val="A5A5A5"/>
              </a:solidFill>
              <a:prstDash val="dash"/>
              <a:miter lim="800000"/>
              <a:headEnd len="sm" w="sm" type="none"/>
              <a:tailEnd len="sm" w="sm" type="none"/>
            </a:ln>
          </p:spPr>
          <p:txBody>
            <a:bodyPr anchorCtr="0" anchor="ctr" bIns="22850" lIns="45700" spcFirstLastPara="1" rIns="45700" wrap="square" tIns="22850">
              <a:noAutofit/>
            </a:bodyPr>
            <a:lstStyle/>
            <a:p>
              <a:pPr indent="0" lvl="0" marL="0" marR="0" rtl="0" algn="l">
                <a:spcBef>
                  <a:spcPts val="0"/>
                </a:spcBef>
                <a:spcAft>
                  <a:spcPts val="0"/>
                </a:spcAft>
                <a:buNone/>
              </a:pPr>
              <a:r>
                <a:rPr lang="en" sz="900">
                  <a:solidFill>
                    <a:srgbClr val="000000"/>
                  </a:solidFill>
                  <a:latin typeface="Calibri"/>
                  <a:ea typeface="Calibri"/>
                  <a:cs typeface="Calibri"/>
                  <a:sym typeface="Calibri"/>
                </a:rPr>
                <a:t>          </a:t>
              </a:r>
              <a:endParaRPr sz="900">
                <a:solidFill>
                  <a:srgbClr val="000000"/>
                </a:solidFill>
                <a:latin typeface="Calibri"/>
                <a:ea typeface="Calibri"/>
                <a:cs typeface="Calibri"/>
                <a:sym typeface="Calibri"/>
              </a:endParaRPr>
            </a:p>
          </p:txBody>
        </p:sp>
        <p:sp>
          <p:nvSpPr>
            <p:cNvPr id="86" name="Google Shape;86;p16"/>
            <p:cNvSpPr/>
            <p:nvPr/>
          </p:nvSpPr>
          <p:spPr>
            <a:xfrm>
              <a:off x="2392192" y="4942363"/>
              <a:ext cx="1847400" cy="361200"/>
            </a:xfrm>
            <a:prstGeom prst="roundRect">
              <a:avLst>
                <a:gd fmla="val 50000" name="adj"/>
              </a:avLst>
            </a:prstGeom>
            <a:solidFill>
              <a:srgbClr val="BFBFBF"/>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1" anchor="ctr" bIns="22850" lIns="0" spcFirstLastPara="1" rIns="0" wrap="square" tIns="22850">
              <a:noAutofit/>
            </a:bodyPr>
            <a:lstStyle/>
            <a:p>
              <a:pPr indent="0" lvl="0" marL="0" marR="0" rtl="0" algn="ctr">
                <a:spcBef>
                  <a:spcPts val="0"/>
                </a:spcBef>
                <a:spcAft>
                  <a:spcPts val="0"/>
                </a:spcAft>
                <a:buNone/>
              </a:pPr>
              <a:r>
                <a:rPr b="1" lang="en" sz="800">
                  <a:solidFill>
                    <a:srgbClr val="000000"/>
                  </a:solidFill>
                  <a:latin typeface="Open Sans"/>
                  <a:ea typeface="Open Sans"/>
                  <a:cs typeface="Open Sans"/>
                  <a:sym typeface="Open Sans"/>
                </a:rPr>
                <a:t>Eastern Cape</a:t>
              </a:r>
              <a:endParaRPr sz="800">
                <a:latin typeface="Open Sans"/>
                <a:ea typeface="Open Sans"/>
                <a:cs typeface="Open Sans"/>
                <a:sym typeface="Open Sans"/>
              </a:endParaRPr>
            </a:p>
          </p:txBody>
        </p:sp>
        <p:sp>
          <p:nvSpPr>
            <p:cNvPr id="87" name="Google Shape;87;p16"/>
            <p:cNvSpPr txBox="1"/>
            <p:nvPr/>
          </p:nvSpPr>
          <p:spPr>
            <a:xfrm>
              <a:off x="2160682" y="5381480"/>
              <a:ext cx="2310300" cy="857400"/>
            </a:xfrm>
            <a:prstGeom prst="rect">
              <a:avLst/>
            </a:prstGeom>
            <a:noFill/>
            <a:ln>
              <a:noFill/>
            </a:ln>
          </p:spPr>
          <p:txBody>
            <a:bodyPr anchorCtr="0" anchor="t" bIns="22850" lIns="45725" spcFirstLastPara="1" rIns="45725" wrap="square" tIns="22850">
              <a:noAutofit/>
            </a:bodyPr>
            <a:lstStyle/>
            <a:p>
              <a:pPr indent="0" lvl="0" marL="0" rtl="0" algn="l">
                <a:lnSpc>
                  <a:spcPct val="114000"/>
                </a:lnSpc>
                <a:spcBef>
                  <a:spcPts val="0"/>
                </a:spcBef>
                <a:spcAft>
                  <a:spcPts val="0"/>
                </a:spcAft>
                <a:buNone/>
              </a:pPr>
              <a:r>
                <a:rPr b="1" i="1" lang="en" sz="700">
                  <a:solidFill>
                    <a:srgbClr val="FFFFFF"/>
                  </a:solidFill>
                  <a:highlight>
                    <a:srgbClr val="CC0000"/>
                  </a:highlight>
                  <a:latin typeface="Open Sans"/>
                  <a:ea typeface="Open Sans"/>
                  <a:cs typeface="Open Sans"/>
                  <a:sym typeface="Open Sans"/>
                </a:rPr>
                <a:t> 2015 - present </a:t>
              </a:r>
              <a:r>
                <a:rPr b="1" lang="en" sz="700">
                  <a:solidFill>
                    <a:srgbClr val="FFFFFF"/>
                  </a:solidFill>
                  <a:latin typeface="Open Sans"/>
                  <a:ea typeface="Open Sans"/>
                  <a:cs typeface="Open Sans"/>
                  <a:sym typeface="Open Sans"/>
                </a:rPr>
                <a:t> Digital Smart Citizenship</a:t>
              </a:r>
              <a:endParaRPr b="1"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chemeClr val="lt1"/>
                  </a:solidFill>
                  <a:latin typeface="Open Sans"/>
                  <a:ea typeface="Open Sans"/>
                  <a:cs typeface="Open Sans"/>
                  <a:sym typeface="Open Sans"/>
                </a:rPr>
                <a:t>- Digital Literacy For Development </a:t>
              </a:r>
              <a:endParaRPr sz="700">
                <a:solidFill>
                  <a:schemeClr val="lt1"/>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chemeClr val="lt1"/>
                  </a:solidFill>
                  <a:latin typeface="Open Sans"/>
                  <a:ea typeface="Open Sans"/>
                  <a:cs typeface="Open Sans"/>
                  <a:sym typeface="Open Sans"/>
                </a:rPr>
                <a:t>- Budget Dataquest (National Treasury)</a:t>
              </a:r>
              <a:endParaRPr sz="700">
                <a:solidFill>
                  <a:schemeClr val="lt1"/>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chemeClr val="lt1"/>
                  </a:solidFill>
                  <a:latin typeface="Open Sans"/>
                  <a:ea typeface="Open Sans"/>
                  <a:cs typeface="Open Sans"/>
                  <a:sym typeface="Open Sans"/>
                </a:rPr>
                <a:t>- Women Hackathon</a:t>
              </a:r>
              <a:endParaRPr sz="700">
                <a:solidFill>
                  <a:schemeClr val="lt1"/>
                </a:solidFill>
                <a:latin typeface="Open Sans"/>
                <a:ea typeface="Open Sans"/>
                <a:cs typeface="Open Sans"/>
                <a:sym typeface="Open Sans"/>
              </a:endParaRPr>
            </a:p>
          </p:txBody>
        </p:sp>
      </p:grpSp>
      <p:sp>
        <p:nvSpPr>
          <p:cNvPr id="88" name="Google Shape;88;p16"/>
          <p:cNvSpPr/>
          <p:nvPr/>
        </p:nvSpPr>
        <p:spPr>
          <a:xfrm>
            <a:off x="5022542" y="2705614"/>
            <a:ext cx="100200" cy="103800"/>
          </a:xfrm>
          <a:prstGeom prst="ellipse">
            <a:avLst/>
          </a:prstGeom>
          <a:solidFill>
            <a:srgbClr val="C0504D"/>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grpSp>
        <p:nvGrpSpPr>
          <p:cNvPr id="89" name="Google Shape;89;p16"/>
          <p:cNvGrpSpPr/>
          <p:nvPr/>
        </p:nvGrpSpPr>
        <p:grpSpPr>
          <a:xfrm>
            <a:off x="4030524" y="314386"/>
            <a:ext cx="1830142" cy="1577110"/>
            <a:chOff x="6331275" y="3070259"/>
            <a:chExt cx="2191787" cy="2601633"/>
          </a:xfrm>
        </p:grpSpPr>
        <p:grpSp>
          <p:nvGrpSpPr>
            <p:cNvPr id="90" name="Google Shape;90;p16"/>
            <p:cNvGrpSpPr/>
            <p:nvPr/>
          </p:nvGrpSpPr>
          <p:grpSpPr>
            <a:xfrm>
              <a:off x="6331275" y="3070259"/>
              <a:ext cx="2109600" cy="1479916"/>
              <a:chOff x="415727" y="4502291"/>
              <a:chExt cx="2109600" cy="1479916"/>
            </a:xfrm>
          </p:grpSpPr>
          <p:sp>
            <p:nvSpPr>
              <p:cNvPr id="91" name="Google Shape;91;p16"/>
              <p:cNvSpPr/>
              <p:nvPr/>
            </p:nvSpPr>
            <p:spPr>
              <a:xfrm>
                <a:off x="415727" y="4692207"/>
                <a:ext cx="2109600" cy="1290000"/>
              </a:xfrm>
              <a:prstGeom prst="roundRect">
                <a:avLst>
                  <a:gd fmla="val 11361" name="adj"/>
                </a:avLst>
              </a:prstGeom>
              <a:noFill/>
              <a:ln cap="flat" cmpd="sng" w="9525">
                <a:solidFill>
                  <a:srgbClr val="A5A5A5"/>
                </a:solidFill>
                <a:prstDash val="dash"/>
                <a:miter lim="800000"/>
                <a:headEnd len="sm" w="sm" type="none"/>
                <a:tailEnd len="sm" w="sm" type="none"/>
              </a:ln>
            </p:spPr>
            <p:txBody>
              <a:bodyPr anchorCtr="0" anchor="ctr" bIns="22850" lIns="45700" spcFirstLastPara="1" rIns="45700" wrap="square" tIns="22850">
                <a:noAutofit/>
              </a:bodyPr>
              <a:lstStyle/>
              <a:p>
                <a:pPr indent="0" lvl="0" marL="0" marR="0" rtl="0" algn="l">
                  <a:spcBef>
                    <a:spcPts val="0"/>
                  </a:spcBef>
                  <a:spcAft>
                    <a:spcPts val="0"/>
                  </a:spcAft>
                  <a:buNone/>
                </a:pPr>
                <a:r>
                  <a:rPr lang="en" sz="900">
                    <a:solidFill>
                      <a:srgbClr val="000000"/>
                    </a:solidFill>
                    <a:latin typeface="Calibri"/>
                    <a:ea typeface="Calibri"/>
                    <a:cs typeface="Calibri"/>
                    <a:sym typeface="Calibri"/>
                  </a:rPr>
                  <a:t>          </a:t>
                </a:r>
                <a:endParaRPr sz="900">
                  <a:solidFill>
                    <a:srgbClr val="000000"/>
                  </a:solidFill>
                  <a:latin typeface="Calibri"/>
                  <a:ea typeface="Calibri"/>
                  <a:cs typeface="Calibri"/>
                  <a:sym typeface="Calibri"/>
                </a:endParaRPr>
              </a:p>
            </p:txBody>
          </p:sp>
          <p:sp>
            <p:nvSpPr>
              <p:cNvPr id="92" name="Google Shape;92;p16"/>
              <p:cNvSpPr/>
              <p:nvPr/>
            </p:nvSpPr>
            <p:spPr>
              <a:xfrm>
                <a:off x="679546" y="4502291"/>
                <a:ext cx="1581900" cy="422700"/>
              </a:xfrm>
              <a:prstGeom prst="roundRect">
                <a:avLst>
                  <a:gd fmla="val 50000" name="adj"/>
                </a:avLst>
              </a:prstGeom>
              <a:solidFill>
                <a:srgbClr val="BFBFBF"/>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1" anchor="ctr" bIns="22850" lIns="0" spcFirstLastPara="1" rIns="0" wrap="square" tIns="22850">
                <a:noAutofit/>
              </a:bodyPr>
              <a:lstStyle/>
              <a:p>
                <a:pPr indent="0" lvl="0" marL="0" marR="0" rtl="0" algn="ctr">
                  <a:spcBef>
                    <a:spcPts val="0"/>
                  </a:spcBef>
                  <a:spcAft>
                    <a:spcPts val="0"/>
                  </a:spcAft>
                  <a:buNone/>
                </a:pPr>
                <a:r>
                  <a:rPr b="1" lang="en" sz="800">
                    <a:solidFill>
                      <a:srgbClr val="000000"/>
                    </a:solidFill>
                    <a:latin typeface="Open Sans"/>
                    <a:ea typeface="Open Sans"/>
                    <a:cs typeface="Open Sans"/>
                    <a:sym typeface="Open Sans"/>
                  </a:rPr>
                  <a:t>Limpopo</a:t>
                </a:r>
                <a:endParaRPr sz="800">
                  <a:latin typeface="Open Sans"/>
                  <a:ea typeface="Open Sans"/>
                  <a:cs typeface="Open Sans"/>
                  <a:sym typeface="Open Sans"/>
                </a:endParaRPr>
              </a:p>
            </p:txBody>
          </p:sp>
          <p:sp>
            <p:nvSpPr>
              <p:cNvPr id="93" name="Google Shape;93;p16"/>
              <p:cNvSpPr txBox="1"/>
              <p:nvPr/>
            </p:nvSpPr>
            <p:spPr>
              <a:xfrm>
                <a:off x="481247" y="4987190"/>
                <a:ext cx="1978500" cy="829200"/>
              </a:xfrm>
              <a:prstGeom prst="rect">
                <a:avLst/>
              </a:prstGeom>
              <a:noFill/>
              <a:ln>
                <a:noFill/>
              </a:ln>
            </p:spPr>
            <p:txBody>
              <a:bodyPr anchorCtr="0" anchor="t" bIns="22850" lIns="45725" spcFirstLastPara="1" rIns="45725" wrap="square" tIns="22850">
                <a:noAutofit/>
              </a:bodyPr>
              <a:lstStyle/>
              <a:p>
                <a:pPr indent="0" lvl="0" marL="0" rtl="0" algn="l">
                  <a:lnSpc>
                    <a:spcPct val="114000"/>
                  </a:lnSpc>
                  <a:spcBef>
                    <a:spcPts val="0"/>
                  </a:spcBef>
                  <a:spcAft>
                    <a:spcPts val="0"/>
                  </a:spcAft>
                  <a:buNone/>
                </a:pPr>
                <a:r>
                  <a:rPr b="1" i="1" lang="en" sz="600">
                    <a:solidFill>
                      <a:schemeClr val="lt1"/>
                    </a:solidFill>
                    <a:highlight>
                      <a:srgbClr val="CC0000"/>
                    </a:highlight>
                    <a:latin typeface="Open Sans"/>
                    <a:ea typeface="Open Sans"/>
                    <a:cs typeface="Open Sans"/>
                    <a:sym typeface="Open Sans"/>
                  </a:rPr>
                  <a:t> 2014 - present </a:t>
                </a:r>
                <a:r>
                  <a:rPr b="1" i="1" lang="en" sz="600">
                    <a:solidFill>
                      <a:schemeClr val="lt1"/>
                    </a:solidFill>
                    <a:latin typeface="Open Sans"/>
                    <a:ea typeface="Open Sans"/>
                    <a:cs typeface="Open Sans"/>
                    <a:sym typeface="Open Sans"/>
                  </a:rPr>
                  <a:t> </a:t>
                </a:r>
                <a:r>
                  <a:rPr b="1" lang="en" sz="600">
                    <a:solidFill>
                      <a:schemeClr val="lt1"/>
                    </a:solidFill>
                    <a:latin typeface="Open Sans"/>
                    <a:ea typeface="Open Sans"/>
                    <a:cs typeface="Open Sans"/>
                    <a:sym typeface="Open Sans"/>
                  </a:rPr>
                  <a:t>Digital education</a:t>
                </a:r>
                <a:endParaRPr sz="700">
                  <a:solidFill>
                    <a:srgbClr val="FFFFFF"/>
                  </a:solidFill>
                  <a:latin typeface="Open Sans"/>
                  <a:ea typeface="Open Sans"/>
                  <a:cs typeface="Open Sans"/>
                  <a:sym typeface="Open Sans"/>
                </a:endParaRPr>
              </a:p>
              <a:p>
                <a:pPr indent="0" lvl="0" marL="0" marR="0" rtl="0" algn="l">
                  <a:lnSpc>
                    <a:spcPct val="114000"/>
                  </a:lnSpc>
                  <a:spcBef>
                    <a:spcPts val="0"/>
                  </a:spcBef>
                  <a:spcAft>
                    <a:spcPts val="0"/>
                  </a:spcAft>
                  <a:buNone/>
                </a:pPr>
                <a:r>
                  <a:rPr lang="en" sz="700">
                    <a:solidFill>
                      <a:srgbClr val="FFFFFF"/>
                    </a:solidFill>
                    <a:latin typeface="Open Sans"/>
                    <a:ea typeface="Open Sans"/>
                    <a:cs typeface="Open Sans"/>
                    <a:sym typeface="Open Sans"/>
                  </a:rPr>
                  <a:t>- Giyani High School Geekulcha visit</a:t>
                </a:r>
                <a:endParaRPr sz="700">
                  <a:solidFill>
                    <a:srgbClr val="FFFFFF"/>
                  </a:solidFill>
                  <a:latin typeface="Open Sans"/>
                  <a:ea typeface="Open Sans"/>
                  <a:cs typeface="Open Sans"/>
                  <a:sym typeface="Open Sans"/>
                </a:endParaRPr>
              </a:p>
              <a:p>
                <a:pPr indent="0" lvl="0" marL="0" marR="0" rtl="0" algn="l">
                  <a:lnSpc>
                    <a:spcPct val="114000"/>
                  </a:lnSpc>
                  <a:spcBef>
                    <a:spcPts val="0"/>
                  </a:spcBef>
                  <a:spcAft>
                    <a:spcPts val="0"/>
                  </a:spcAft>
                  <a:buNone/>
                </a:pPr>
                <a:r>
                  <a:rPr lang="en" sz="700">
                    <a:solidFill>
                      <a:srgbClr val="FFFFFF"/>
                    </a:solidFill>
                    <a:latin typeface="Open Sans"/>
                    <a:ea typeface="Open Sans"/>
                    <a:cs typeface="Open Sans"/>
                    <a:sym typeface="Open Sans"/>
                  </a:rPr>
                  <a:t>- Geekulcha VacWork programme</a:t>
                </a:r>
                <a:endParaRPr sz="700">
                  <a:solidFill>
                    <a:srgbClr val="FFFFFF"/>
                  </a:solidFill>
                  <a:latin typeface="Open Sans"/>
                  <a:ea typeface="Open Sans"/>
                  <a:cs typeface="Open Sans"/>
                  <a:sym typeface="Open Sans"/>
                </a:endParaRPr>
              </a:p>
              <a:p>
                <a:pPr indent="0" lvl="0" marL="0" marR="0" rtl="0" algn="l">
                  <a:lnSpc>
                    <a:spcPct val="114000"/>
                  </a:lnSpc>
                  <a:spcBef>
                    <a:spcPts val="0"/>
                  </a:spcBef>
                  <a:spcAft>
                    <a:spcPts val="0"/>
                  </a:spcAft>
                  <a:buNone/>
                </a:pPr>
                <a:r>
                  <a:rPr lang="en" sz="700">
                    <a:solidFill>
                      <a:srgbClr val="FFFFFF"/>
                    </a:solidFill>
                    <a:latin typeface="Open Sans"/>
                    <a:ea typeface="Open Sans"/>
                    <a:cs typeface="Open Sans"/>
                    <a:sym typeface="Open Sans"/>
                  </a:rPr>
                  <a:t>- GKSS-Waterberg Lebowakgomo</a:t>
                </a:r>
                <a:endParaRPr sz="700">
                  <a:solidFill>
                    <a:srgbClr val="FFFFFF"/>
                  </a:solidFill>
                  <a:latin typeface="Open Sans"/>
                  <a:ea typeface="Open Sans"/>
                  <a:cs typeface="Open Sans"/>
                  <a:sym typeface="Open Sans"/>
                </a:endParaRPr>
              </a:p>
              <a:p>
                <a:pPr indent="0" lvl="0" marL="0" marR="0" rtl="0" algn="l">
                  <a:lnSpc>
                    <a:spcPct val="114000"/>
                  </a:lnSpc>
                  <a:spcBef>
                    <a:spcPts val="0"/>
                  </a:spcBef>
                  <a:spcAft>
                    <a:spcPts val="0"/>
                  </a:spcAft>
                  <a:buNone/>
                </a:pPr>
                <a:r>
                  <a:rPr lang="en" sz="700">
                    <a:solidFill>
                      <a:srgbClr val="FFFFFF"/>
                    </a:solidFill>
                    <a:latin typeface="Open Sans"/>
                    <a:ea typeface="Open Sans"/>
                    <a:cs typeface="Open Sans"/>
                    <a:sym typeface="Open Sans"/>
                  </a:rPr>
                  <a:t>- Thagaetala STEM Careers and EXPO</a:t>
                </a:r>
                <a:endParaRPr sz="700">
                  <a:solidFill>
                    <a:srgbClr val="FFFFFF"/>
                  </a:solidFill>
                  <a:latin typeface="Open Sans"/>
                  <a:ea typeface="Open Sans"/>
                  <a:cs typeface="Open Sans"/>
                  <a:sym typeface="Open Sans"/>
                </a:endParaRPr>
              </a:p>
            </p:txBody>
          </p:sp>
        </p:grpSp>
        <p:sp>
          <p:nvSpPr>
            <p:cNvPr id="94" name="Google Shape;94;p16"/>
            <p:cNvSpPr/>
            <p:nvPr/>
          </p:nvSpPr>
          <p:spPr>
            <a:xfrm>
              <a:off x="8309163" y="5392892"/>
              <a:ext cx="213900" cy="279000"/>
            </a:xfrm>
            <a:prstGeom prst="ellipse">
              <a:avLst/>
            </a:prstGeom>
            <a:solidFill>
              <a:srgbClr val="C0504D"/>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grpSp>
      <p:grpSp>
        <p:nvGrpSpPr>
          <p:cNvPr id="95" name="Google Shape;95;p16"/>
          <p:cNvGrpSpPr/>
          <p:nvPr/>
        </p:nvGrpSpPr>
        <p:grpSpPr>
          <a:xfrm>
            <a:off x="886621" y="3930385"/>
            <a:ext cx="1761516" cy="983700"/>
            <a:chOff x="-139346" y="5958760"/>
            <a:chExt cx="2109600" cy="1479916"/>
          </a:xfrm>
        </p:grpSpPr>
        <p:sp>
          <p:nvSpPr>
            <p:cNvPr id="96" name="Google Shape;96;p16"/>
            <p:cNvSpPr/>
            <p:nvPr/>
          </p:nvSpPr>
          <p:spPr>
            <a:xfrm>
              <a:off x="-139346" y="6148676"/>
              <a:ext cx="2109600" cy="1290000"/>
            </a:xfrm>
            <a:prstGeom prst="roundRect">
              <a:avLst>
                <a:gd fmla="val 11361" name="adj"/>
              </a:avLst>
            </a:prstGeom>
            <a:noFill/>
            <a:ln cap="flat" cmpd="sng" w="9525">
              <a:solidFill>
                <a:srgbClr val="A5A5A5"/>
              </a:solidFill>
              <a:prstDash val="dash"/>
              <a:miter lim="800000"/>
              <a:headEnd len="sm" w="sm" type="none"/>
              <a:tailEnd len="sm" w="sm" type="none"/>
            </a:ln>
          </p:spPr>
          <p:txBody>
            <a:bodyPr anchorCtr="0" anchor="ctr" bIns="22850" lIns="45700" spcFirstLastPara="1" rIns="45700" wrap="square" tIns="22850">
              <a:noAutofit/>
            </a:bodyPr>
            <a:lstStyle/>
            <a:p>
              <a:pPr indent="0" lvl="0" marL="0" marR="0" rtl="0" algn="l">
                <a:spcBef>
                  <a:spcPts val="0"/>
                </a:spcBef>
                <a:spcAft>
                  <a:spcPts val="0"/>
                </a:spcAft>
                <a:buNone/>
              </a:pPr>
              <a:r>
                <a:rPr lang="en" sz="900">
                  <a:solidFill>
                    <a:srgbClr val="000000"/>
                  </a:solidFill>
                  <a:latin typeface="Calibri"/>
                  <a:ea typeface="Calibri"/>
                  <a:cs typeface="Calibri"/>
                  <a:sym typeface="Calibri"/>
                </a:rPr>
                <a:t>          </a:t>
              </a:r>
              <a:endParaRPr sz="900">
                <a:solidFill>
                  <a:srgbClr val="000000"/>
                </a:solidFill>
                <a:latin typeface="Calibri"/>
                <a:ea typeface="Calibri"/>
                <a:cs typeface="Calibri"/>
                <a:sym typeface="Calibri"/>
              </a:endParaRPr>
            </a:p>
          </p:txBody>
        </p:sp>
        <p:sp>
          <p:nvSpPr>
            <p:cNvPr id="97" name="Google Shape;97;p16"/>
            <p:cNvSpPr/>
            <p:nvPr/>
          </p:nvSpPr>
          <p:spPr>
            <a:xfrm>
              <a:off x="124473" y="5958760"/>
              <a:ext cx="1581900" cy="422700"/>
            </a:xfrm>
            <a:prstGeom prst="roundRect">
              <a:avLst>
                <a:gd fmla="val 50000" name="adj"/>
              </a:avLst>
            </a:prstGeom>
            <a:solidFill>
              <a:srgbClr val="BFBFBF"/>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1" anchor="ctr" bIns="22850" lIns="0" spcFirstLastPara="1" rIns="0" wrap="square" tIns="22850">
              <a:noAutofit/>
            </a:bodyPr>
            <a:lstStyle/>
            <a:p>
              <a:pPr indent="0" lvl="0" marL="0" marR="0" rtl="0" algn="ctr">
                <a:spcBef>
                  <a:spcPts val="0"/>
                </a:spcBef>
                <a:spcAft>
                  <a:spcPts val="0"/>
                </a:spcAft>
                <a:buNone/>
              </a:pPr>
              <a:r>
                <a:rPr b="1" lang="en" sz="800">
                  <a:solidFill>
                    <a:srgbClr val="000000"/>
                  </a:solidFill>
                  <a:latin typeface="Open Sans"/>
                  <a:ea typeface="Open Sans"/>
                  <a:cs typeface="Open Sans"/>
                  <a:sym typeface="Open Sans"/>
                </a:rPr>
                <a:t>Western Cape</a:t>
              </a:r>
              <a:endParaRPr sz="800">
                <a:latin typeface="Open Sans"/>
                <a:ea typeface="Open Sans"/>
                <a:cs typeface="Open Sans"/>
                <a:sym typeface="Open Sans"/>
              </a:endParaRPr>
            </a:p>
          </p:txBody>
        </p:sp>
        <p:sp>
          <p:nvSpPr>
            <p:cNvPr id="98" name="Google Shape;98;p16"/>
            <p:cNvSpPr txBox="1"/>
            <p:nvPr/>
          </p:nvSpPr>
          <p:spPr>
            <a:xfrm>
              <a:off x="-74589" y="6486408"/>
              <a:ext cx="1978500" cy="829200"/>
            </a:xfrm>
            <a:prstGeom prst="rect">
              <a:avLst/>
            </a:prstGeom>
            <a:noFill/>
            <a:ln>
              <a:noFill/>
            </a:ln>
          </p:spPr>
          <p:txBody>
            <a:bodyPr anchorCtr="0" anchor="t" bIns="22850" lIns="45725" spcFirstLastPara="1" rIns="45725" wrap="square" tIns="22850">
              <a:noAutofit/>
            </a:bodyPr>
            <a:lstStyle/>
            <a:p>
              <a:pPr indent="0" lvl="0" marL="0" rtl="0" algn="l">
                <a:lnSpc>
                  <a:spcPct val="114000"/>
                </a:lnSpc>
                <a:spcBef>
                  <a:spcPts val="0"/>
                </a:spcBef>
                <a:spcAft>
                  <a:spcPts val="0"/>
                </a:spcAft>
                <a:buNone/>
              </a:pPr>
              <a:r>
                <a:rPr b="1" i="1" lang="en" sz="700">
                  <a:solidFill>
                    <a:srgbClr val="FFFFFF"/>
                  </a:solidFill>
                  <a:highlight>
                    <a:srgbClr val="CC0000"/>
                  </a:highlight>
                  <a:latin typeface="Open Sans"/>
                  <a:ea typeface="Open Sans"/>
                  <a:cs typeface="Open Sans"/>
                  <a:sym typeface="Open Sans"/>
                </a:rPr>
                <a:t> 2015 - Present </a:t>
              </a:r>
              <a:r>
                <a:rPr b="1" i="1" lang="en" sz="700">
                  <a:solidFill>
                    <a:srgbClr val="FFFFFF"/>
                  </a:solidFill>
                  <a:latin typeface="Open Sans"/>
                  <a:ea typeface="Open Sans"/>
                  <a:cs typeface="Open Sans"/>
                  <a:sym typeface="Open Sans"/>
                </a:rPr>
                <a:t> </a:t>
              </a:r>
              <a:r>
                <a:rPr b="1" lang="en" sz="700">
                  <a:solidFill>
                    <a:srgbClr val="FFFFFF"/>
                  </a:solidFill>
                  <a:latin typeface="Open Sans"/>
                  <a:ea typeface="Open Sans"/>
                  <a:cs typeface="Open Sans"/>
                  <a:sym typeface="Open Sans"/>
                </a:rPr>
                <a:t>Public sector innovation</a:t>
              </a:r>
              <a:endParaRPr b="1"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GKSS-CPUT Cape Town</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Public Sector Innovation Hackathon</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Digital Literacy For Development </a:t>
              </a:r>
              <a:endParaRPr sz="700">
                <a:solidFill>
                  <a:srgbClr val="FFFFFF"/>
                </a:solidFill>
                <a:latin typeface="Open Sans"/>
                <a:ea typeface="Open Sans"/>
                <a:cs typeface="Open Sans"/>
                <a:sym typeface="Open Sans"/>
              </a:endParaRPr>
            </a:p>
          </p:txBody>
        </p:sp>
      </p:grpSp>
      <p:grpSp>
        <p:nvGrpSpPr>
          <p:cNvPr id="99" name="Google Shape;99;p16"/>
          <p:cNvGrpSpPr/>
          <p:nvPr/>
        </p:nvGrpSpPr>
        <p:grpSpPr>
          <a:xfrm>
            <a:off x="5931010" y="61447"/>
            <a:ext cx="2873278" cy="2084275"/>
            <a:chOff x="5329019" y="2697147"/>
            <a:chExt cx="2499154" cy="3438264"/>
          </a:xfrm>
        </p:grpSpPr>
        <p:grpSp>
          <p:nvGrpSpPr>
            <p:cNvPr id="100" name="Google Shape;100;p16"/>
            <p:cNvGrpSpPr/>
            <p:nvPr/>
          </p:nvGrpSpPr>
          <p:grpSpPr>
            <a:xfrm>
              <a:off x="5718573" y="2697147"/>
              <a:ext cx="2109600" cy="1479916"/>
              <a:chOff x="-196975" y="4129179"/>
              <a:chExt cx="2109600" cy="1479916"/>
            </a:xfrm>
          </p:grpSpPr>
          <p:sp>
            <p:nvSpPr>
              <p:cNvPr id="101" name="Google Shape;101;p16"/>
              <p:cNvSpPr/>
              <p:nvPr/>
            </p:nvSpPr>
            <p:spPr>
              <a:xfrm>
                <a:off x="-196975" y="4319095"/>
                <a:ext cx="2109600" cy="1290000"/>
              </a:xfrm>
              <a:prstGeom prst="roundRect">
                <a:avLst>
                  <a:gd fmla="val 11361" name="adj"/>
                </a:avLst>
              </a:prstGeom>
              <a:noFill/>
              <a:ln cap="flat" cmpd="sng" w="9525">
                <a:solidFill>
                  <a:srgbClr val="A5A5A5"/>
                </a:solidFill>
                <a:prstDash val="dash"/>
                <a:miter lim="800000"/>
                <a:headEnd len="sm" w="sm" type="none"/>
                <a:tailEnd len="sm" w="sm" type="none"/>
              </a:ln>
            </p:spPr>
            <p:txBody>
              <a:bodyPr anchorCtr="0" anchor="ctr" bIns="22850" lIns="45700" spcFirstLastPara="1" rIns="45700" wrap="square" tIns="22850">
                <a:noAutofit/>
              </a:bodyPr>
              <a:lstStyle/>
              <a:p>
                <a:pPr indent="0" lvl="0" marL="0" marR="0" rtl="0" algn="l">
                  <a:spcBef>
                    <a:spcPts val="0"/>
                  </a:spcBef>
                  <a:spcAft>
                    <a:spcPts val="0"/>
                  </a:spcAft>
                  <a:buNone/>
                </a:pPr>
                <a:r>
                  <a:rPr lang="en" sz="900">
                    <a:solidFill>
                      <a:srgbClr val="000000"/>
                    </a:solidFill>
                    <a:latin typeface="Calibri"/>
                    <a:ea typeface="Calibri"/>
                    <a:cs typeface="Calibri"/>
                    <a:sym typeface="Calibri"/>
                  </a:rPr>
                  <a:t>          </a:t>
                </a:r>
                <a:endParaRPr sz="900">
                  <a:solidFill>
                    <a:srgbClr val="000000"/>
                  </a:solidFill>
                  <a:latin typeface="Calibri"/>
                  <a:ea typeface="Calibri"/>
                  <a:cs typeface="Calibri"/>
                  <a:sym typeface="Calibri"/>
                </a:endParaRPr>
              </a:p>
            </p:txBody>
          </p:sp>
          <p:sp>
            <p:nvSpPr>
              <p:cNvPr id="102" name="Google Shape;102;p16"/>
              <p:cNvSpPr/>
              <p:nvPr/>
            </p:nvSpPr>
            <p:spPr>
              <a:xfrm>
                <a:off x="66844" y="4129179"/>
                <a:ext cx="1581900" cy="422700"/>
              </a:xfrm>
              <a:prstGeom prst="roundRect">
                <a:avLst>
                  <a:gd fmla="val 50000" name="adj"/>
                </a:avLst>
              </a:prstGeom>
              <a:solidFill>
                <a:srgbClr val="BFBFBF"/>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1" anchor="ctr" bIns="22850" lIns="0" spcFirstLastPara="1" rIns="0" wrap="square" tIns="22850">
                <a:noAutofit/>
              </a:bodyPr>
              <a:lstStyle/>
              <a:p>
                <a:pPr indent="0" lvl="0" marL="0" marR="0" rtl="0" algn="ctr">
                  <a:spcBef>
                    <a:spcPts val="0"/>
                  </a:spcBef>
                  <a:spcAft>
                    <a:spcPts val="0"/>
                  </a:spcAft>
                  <a:buNone/>
                </a:pPr>
                <a:r>
                  <a:rPr b="1" lang="en" sz="800">
                    <a:solidFill>
                      <a:srgbClr val="000000"/>
                    </a:solidFill>
                    <a:latin typeface="Open Sans"/>
                    <a:ea typeface="Open Sans"/>
                    <a:cs typeface="Open Sans"/>
                    <a:sym typeface="Open Sans"/>
                  </a:rPr>
                  <a:t>Mpumalanga</a:t>
                </a:r>
                <a:endParaRPr sz="800">
                  <a:latin typeface="Open Sans"/>
                  <a:ea typeface="Open Sans"/>
                  <a:cs typeface="Open Sans"/>
                  <a:sym typeface="Open Sans"/>
                </a:endParaRPr>
              </a:p>
            </p:txBody>
          </p:sp>
          <p:sp>
            <p:nvSpPr>
              <p:cNvPr id="103" name="Google Shape;103;p16"/>
              <p:cNvSpPr txBox="1"/>
              <p:nvPr/>
            </p:nvSpPr>
            <p:spPr>
              <a:xfrm>
                <a:off x="-132218" y="4656827"/>
                <a:ext cx="1978500" cy="829200"/>
              </a:xfrm>
              <a:prstGeom prst="rect">
                <a:avLst/>
              </a:prstGeom>
              <a:noFill/>
              <a:ln>
                <a:noFill/>
              </a:ln>
            </p:spPr>
            <p:txBody>
              <a:bodyPr anchorCtr="0" anchor="t" bIns="22850" lIns="45725" spcFirstLastPara="1" rIns="45725" wrap="square" tIns="22850">
                <a:noAutofit/>
              </a:bodyPr>
              <a:lstStyle/>
              <a:p>
                <a:pPr indent="0" lvl="0" marL="0" rtl="0" algn="l">
                  <a:lnSpc>
                    <a:spcPct val="114000"/>
                  </a:lnSpc>
                  <a:spcBef>
                    <a:spcPts val="0"/>
                  </a:spcBef>
                  <a:spcAft>
                    <a:spcPts val="0"/>
                  </a:spcAft>
                  <a:buNone/>
                </a:pPr>
                <a:r>
                  <a:rPr b="1" i="1" lang="en" sz="700">
                    <a:solidFill>
                      <a:schemeClr val="lt1"/>
                    </a:solidFill>
                    <a:highlight>
                      <a:srgbClr val="CC0000"/>
                    </a:highlight>
                    <a:latin typeface="Open Sans"/>
                    <a:ea typeface="Open Sans"/>
                    <a:cs typeface="Open Sans"/>
                    <a:sym typeface="Open Sans"/>
                  </a:rPr>
                  <a:t> 2015 - present </a:t>
                </a:r>
                <a:r>
                  <a:rPr b="1" i="1" lang="en" sz="700">
                    <a:solidFill>
                      <a:schemeClr val="lt1"/>
                    </a:solidFill>
                    <a:latin typeface="Open Sans"/>
                    <a:ea typeface="Open Sans"/>
                    <a:cs typeface="Open Sans"/>
                    <a:sym typeface="Open Sans"/>
                  </a:rPr>
                  <a:t> </a:t>
                </a:r>
                <a:r>
                  <a:rPr b="1" lang="en" sz="700">
                    <a:solidFill>
                      <a:schemeClr val="lt1"/>
                    </a:solidFill>
                    <a:latin typeface="Open Sans"/>
                    <a:ea typeface="Open Sans"/>
                    <a:cs typeface="Open Sans"/>
                    <a:sym typeface="Open Sans"/>
                  </a:rPr>
                  <a:t>Localised entrepreneurship</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GKSS-TUT Emalahleni</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GKSS-UMP Nelspruit (HIV/AIDS)</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chemeClr val="lt1"/>
                    </a:solidFill>
                    <a:latin typeface="Open Sans"/>
                    <a:ea typeface="Open Sans"/>
                    <a:cs typeface="Open Sans"/>
                    <a:sym typeface="Open Sans"/>
                  </a:rPr>
                  <a:t>- Digital Literacy For Development </a:t>
                </a:r>
                <a:endParaRPr sz="700">
                  <a:solidFill>
                    <a:schemeClr val="lt1"/>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chemeClr val="lt1"/>
                    </a:solidFill>
                    <a:latin typeface="Open Sans"/>
                    <a:ea typeface="Open Sans"/>
                    <a:cs typeface="Open Sans"/>
                    <a:sym typeface="Open Sans"/>
                  </a:rPr>
                  <a:t>- Geekulcha VacWork programme</a:t>
                </a:r>
                <a:endParaRPr sz="700">
                  <a:solidFill>
                    <a:schemeClr val="lt1"/>
                  </a:solidFill>
                  <a:latin typeface="Open Sans"/>
                  <a:ea typeface="Open Sans"/>
                  <a:cs typeface="Open Sans"/>
                  <a:sym typeface="Open Sans"/>
                </a:endParaRPr>
              </a:p>
            </p:txBody>
          </p:sp>
        </p:grpSp>
        <p:cxnSp>
          <p:nvCxnSpPr>
            <p:cNvPr id="104" name="Google Shape;104;p16"/>
            <p:cNvCxnSpPr>
              <a:stCxn id="105" idx="0"/>
              <a:endCxn id="101" idx="1"/>
            </p:cNvCxnSpPr>
            <p:nvPr/>
          </p:nvCxnSpPr>
          <p:spPr>
            <a:xfrm rot="-5400000">
              <a:off x="4222169" y="4638860"/>
              <a:ext cx="2603400" cy="389700"/>
            </a:xfrm>
            <a:prstGeom prst="bentConnector2">
              <a:avLst/>
            </a:prstGeom>
            <a:noFill/>
            <a:ln cap="flat" cmpd="sng" w="9525">
              <a:solidFill>
                <a:srgbClr val="C0504D"/>
              </a:solidFill>
              <a:prstDash val="dash"/>
              <a:miter lim="800000"/>
              <a:headEnd len="med" w="med" type="none"/>
              <a:tailEnd len="med" w="med" type="none"/>
            </a:ln>
          </p:spPr>
        </p:cxnSp>
      </p:grpSp>
      <p:grpSp>
        <p:nvGrpSpPr>
          <p:cNvPr id="106" name="Google Shape;106;p16"/>
          <p:cNvGrpSpPr/>
          <p:nvPr/>
        </p:nvGrpSpPr>
        <p:grpSpPr>
          <a:xfrm>
            <a:off x="2794999" y="1049281"/>
            <a:ext cx="6014458" cy="2927776"/>
            <a:chOff x="1873673" y="861470"/>
            <a:chExt cx="7202944" cy="4829719"/>
          </a:xfrm>
        </p:grpSpPr>
        <p:sp>
          <p:nvSpPr>
            <p:cNvPr id="107" name="Google Shape;107;p16"/>
            <p:cNvSpPr/>
            <p:nvPr/>
          </p:nvSpPr>
          <p:spPr>
            <a:xfrm>
              <a:off x="2245148" y="4300538"/>
              <a:ext cx="1757361" cy="1390651"/>
            </a:xfrm>
            <a:custGeom>
              <a:rect b="b" l="l" r="r" t="t"/>
              <a:pathLst>
                <a:path extrusionOk="0" h="4368" w="5448">
                  <a:moveTo>
                    <a:pt x="657" y="0"/>
                  </a:moveTo>
                  <a:lnTo>
                    <a:pt x="527" y="47"/>
                  </a:lnTo>
                  <a:lnTo>
                    <a:pt x="491" y="188"/>
                  </a:lnTo>
                  <a:lnTo>
                    <a:pt x="434" y="312"/>
                  </a:lnTo>
                  <a:lnTo>
                    <a:pt x="323" y="347"/>
                  </a:lnTo>
                  <a:lnTo>
                    <a:pt x="191" y="326"/>
                  </a:lnTo>
                  <a:lnTo>
                    <a:pt x="168" y="492"/>
                  </a:lnTo>
                  <a:lnTo>
                    <a:pt x="86" y="584"/>
                  </a:lnTo>
                  <a:lnTo>
                    <a:pt x="0" y="711"/>
                  </a:lnTo>
                  <a:lnTo>
                    <a:pt x="246" y="1074"/>
                  </a:lnTo>
                  <a:lnTo>
                    <a:pt x="480" y="1326"/>
                  </a:lnTo>
                  <a:lnTo>
                    <a:pt x="552" y="1884"/>
                  </a:lnTo>
                  <a:lnTo>
                    <a:pt x="588" y="2172"/>
                  </a:lnTo>
                  <a:lnTo>
                    <a:pt x="426" y="2334"/>
                  </a:lnTo>
                  <a:lnTo>
                    <a:pt x="210" y="2280"/>
                  </a:lnTo>
                  <a:lnTo>
                    <a:pt x="156" y="2442"/>
                  </a:lnTo>
                  <a:lnTo>
                    <a:pt x="174" y="2586"/>
                  </a:lnTo>
                  <a:lnTo>
                    <a:pt x="336" y="2604"/>
                  </a:lnTo>
                  <a:lnTo>
                    <a:pt x="390" y="2820"/>
                  </a:lnTo>
                  <a:lnTo>
                    <a:pt x="354" y="2838"/>
                  </a:lnTo>
                  <a:lnTo>
                    <a:pt x="775" y="3245"/>
                  </a:lnTo>
                  <a:lnTo>
                    <a:pt x="696" y="3486"/>
                  </a:lnTo>
                  <a:lnTo>
                    <a:pt x="588" y="3684"/>
                  </a:lnTo>
                  <a:lnTo>
                    <a:pt x="742" y="3926"/>
                  </a:lnTo>
                  <a:lnTo>
                    <a:pt x="714" y="3720"/>
                  </a:lnTo>
                  <a:lnTo>
                    <a:pt x="840" y="3630"/>
                  </a:lnTo>
                  <a:lnTo>
                    <a:pt x="1010" y="3688"/>
                  </a:lnTo>
                  <a:lnTo>
                    <a:pt x="984" y="3864"/>
                  </a:lnTo>
                  <a:lnTo>
                    <a:pt x="1290" y="3846"/>
                  </a:lnTo>
                  <a:lnTo>
                    <a:pt x="1434" y="4008"/>
                  </a:lnTo>
                  <a:lnTo>
                    <a:pt x="1452" y="4134"/>
                  </a:lnTo>
                  <a:lnTo>
                    <a:pt x="1686" y="4296"/>
                  </a:lnTo>
                  <a:lnTo>
                    <a:pt x="1848" y="4260"/>
                  </a:lnTo>
                  <a:lnTo>
                    <a:pt x="2016" y="4368"/>
                  </a:lnTo>
                  <a:lnTo>
                    <a:pt x="2100" y="4260"/>
                  </a:lnTo>
                  <a:lnTo>
                    <a:pt x="2244" y="4134"/>
                  </a:lnTo>
                  <a:lnTo>
                    <a:pt x="2370" y="4026"/>
                  </a:lnTo>
                  <a:lnTo>
                    <a:pt x="2478" y="3882"/>
                  </a:lnTo>
                  <a:lnTo>
                    <a:pt x="2694" y="3954"/>
                  </a:lnTo>
                  <a:lnTo>
                    <a:pt x="2820" y="3882"/>
                  </a:lnTo>
                  <a:lnTo>
                    <a:pt x="3054" y="3936"/>
                  </a:lnTo>
                  <a:lnTo>
                    <a:pt x="3270" y="3846"/>
                  </a:lnTo>
                  <a:lnTo>
                    <a:pt x="3504" y="3882"/>
                  </a:lnTo>
                  <a:lnTo>
                    <a:pt x="3576" y="3774"/>
                  </a:lnTo>
                  <a:lnTo>
                    <a:pt x="3666" y="3666"/>
                  </a:lnTo>
                  <a:lnTo>
                    <a:pt x="3810" y="3576"/>
                  </a:lnTo>
                  <a:lnTo>
                    <a:pt x="4008" y="3576"/>
                  </a:lnTo>
                  <a:lnTo>
                    <a:pt x="4152" y="3486"/>
                  </a:lnTo>
                  <a:lnTo>
                    <a:pt x="4404" y="3576"/>
                  </a:lnTo>
                  <a:lnTo>
                    <a:pt x="4732" y="3586"/>
                  </a:lnTo>
                  <a:lnTo>
                    <a:pt x="4746" y="3522"/>
                  </a:lnTo>
                  <a:lnTo>
                    <a:pt x="4926" y="3432"/>
                  </a:lnTo>
                  <a:lnTo>
                    <a:pt x="4800" y="3342"/>
                  </a:lnTo>
                  <a:lnTo>
                    <a:pt x="4854" y="3162"/>
                  </a:lnTo>
                  <a:lnTo>
                    <a:pt x="5016" y="3036"/>
                  </a:lnTo>
                  <a:lnTo>
                    <a:pt x="4890" y="2892"/>
                  </a:lnTo>
                  <a:lnTo>
                    <a:pt x="4638" y="2838"/>
                  </a:lnTo>
                  <a:lnTo>
                    <a:pt x="4422" y="2892"/>
                  </a:lnTo>
                  <a:lnTo>
                    <a:pt x="4162" y="2871"/>
                  </a:lnTo>
                  <a:lnTo>
                    <a:pt x="4332" y="2640"/>
                  </a:lnTo>
                  <a:lnTo>
                    <a:pt x="4422" y="2424"/>
                  </a:lnTo>
                  <a:lnTo>
                    <a:pt x="4584" y="2262"/>
                  </a:lnTo>
                  <a:lnTo>
                    <a:pt x="4800" y="2244"/>
                  </a:lnTo>
                  <a:lnTo>
                    <a:pt x="4674" y="2082"/>
                  </a:lnTo>
                  <a:lnTo>
                    <a:pt x="4674" y="1830"/>
                  </a:lnTo>
                  <a:lnTo>
                    <a:pt x="4926" y="1722"/>
                  </a:lnTo>
                  <a:lnTo>
                    <a:pt x="5016" y="1632"/>
                  </a:lnTo>
                  <a:lnTo>
                    <a:pt x="5178" y="1650"/>
                  </a:lnTo>
                  <a:lnTo>
                    <a:pt x="5340" y="1632"/>
                  </a:lnTo>
                  <a:lnTo>
                    <a:pt x="5376" y="1506"/>
                  </a:lnTo>
                  <a:lnTo>
                    <a:pt x="5448" y="1416"/>
                  </a:lnTo>
                  <a:lnTo>
                    <a:pt x="5390" y="1247"/>
                  </a:lnTo>
                  <a:lnTo>
                    <a:pt x="5280" y="1166"/>
                  </a:lnTo>
                  <a:lnTo>
                    <a:pt x="5136" y="1247"/>
                  </a:lnTo>
                  <a:lnTo>
                    <a:pt x="4976" y="1103"/>
                  </a:lnTo>
                  <a:lnTo>
                    <a:pt x="4749" y="1166"/>
                  </a:lnTo>
                  <a:lnTo>
                    <a:pt x="4608" y="1274"/>
                  </a:lnTo>
                  <a:lnTo>
                    <a:pt x="4572" y="1416"/>
                  </a:lnTo>
                  <a:lnTo>
                    <a:pt x="4431" y="1358"/>
                  </a:lnTo>
                  <a:lnTo>
                    <a:pt x="4320" y="1271"/>
                  </a:lnTo>
                  <a:lnTo>
                    <a:pt x="4118" y="1272"/>
                  </a:lnTo>
                  <a:lnTo>
                    <a:pt x="4010" y="1128"/>
                  </a:lnTo>
                  <a:lnTo>
                    <a:pt x="3840" y="1044"/>
                  </a:lnTo>
                  <a:lnTo>
                    <a:pt x="3716" y="1277"/>
                  </a:lnTo>
                  <a:lnTo>
                    <a:pt x="3635" y="1451"/>
                  </a:lnTo>
                  <a:lnTo>
                    <a:pt x="3695" y="1526"/>
                  </a:lnTo>
                  <a:lnTo>
                    <a:pt x="3564" y="1631"/>
                  </a:lnTo>
                  <a:lnTo>
                    <a:pt x="3480" y="1740"/>
                  </a:lnTo>
                  <a:lnTo>
                    <a:pt x="3371" y="1644"/>
                  </a:lnTo>
                  <a:lnTo>
                    <a:pt x="3216" y="1668"/>
                  </a:lnTo>
                  <a:lnTo>
                    <a:pt x="3203" y="1763"/>
                  </a:lnTo>
                  <a:lnTo>
                    <a:pt x="3108" y="1790"/>
                  </a:lnTo>
                  <a:lnTo>
                    <a:pt x="2999" y="1908"/>
                  </a:lnTo>
                  <a:lnTo>
                    <a:pt x="2867" y="1932"/>
                  </a:lnTo>
                  <a:lnTo>
                    <a:pt x="2903" y="2052"/>
                  </a:lnTo>
                  <a:lnTo>
                    <a:pt x="2760" y="2160"/>
                  </a:lnTo>
                  <a:lnTo>
                    <a:pt x="2663" y="2148"/>
                  </a:lnTo>
                  <a:lnTo>
                    <a:pt x="2628" y="2301"/>
                  </a:lnTo>
                  <a:lnTo>
                    <a:pt x="2531" y="2399"/>
                  </a:lnTo>
                  <a:lnTo>
                    <a:pt x="2409" y="2387"/>
                  </a:lnTo>
                  <a:lnTo>
                    <a:pt x="2267" y="2400"/>
                  </a:lnTo>
                  <a:lnTo>
                    <a:pt x="2112" y="2283"/>
                  </a:lnTo>
                  <a:lnTo>
                    <a:pt x="2088" y="2171"/>
                  </a:lnTo>
                  <a:lnTo>
                    <a:pt x="2015" y="2003"/>
                  </a:lnTo>
                  <a:lnTo>
                    <a:pt x="2066" y="1877"/>
                  </a:lnTo>
                  <a:lnTo>
                    <a:pt x="2112" y="1716"/>
                  </a:lnTo>
                  <a:lnTo>
                    <a:pt x="2040" y="1680"/>
                  </a:lnTo>
                  <a:lnTo>
                    <a:pt x="1932" y="1763"/>
                  </a:lnTo>
                  <a:lnTo>
                    <a:pt x="1859" y="1859"/>
                  </a:lnTo>
                  <a:lnTo>
                    <a:pt x="1716" y="1874"/>
                  </a:lnTo>
                  <a:lnTo>
                    <a:pt x="1647" y="1970"/>
                  </a:lnTo>
                  <a:lnTo>
                    <a:pt x="1595" y="2067"/>
                  </a:lnTo>
                  <a:lnTo>
                    <a:pt x="1596" y="2160"/>
                  </a:lnTo>
                  <a:lnTo>
                    <a:pt x="1488" y="2102"/>
                  </a:lnTo>
                  <a:lnTo>
                    <a:pt x="1524" y="1994"/>
                  </a:lnTo>
                  <a:lnTo>
                    <a:pt x="1430" y="1848"/>
                  </a:lnTo>
                  <a:lnTo>
                    <a:pt x="1500" y="1739"/>
                  </a:lnTo>
                  <a:lnTo>
                    <a:pt x="1500" y="1622"/>
                  </a:lnTo>
                  <a:lnTo>
                    <a:pt x="1370" y="1548"/>
                  </a:lnTo>
                  <a:lnTo>
                    <a:pt x="1260" y="1452"/>
                  </a:lnTo>
                  <a:lnTo>
                    <a:pt x="1161" y="1352"/>
                  </a:lnTo>
                  <a:lnTo>
                    <a:pt x="1130" y="1217"/>
                  </a:lnTo>
                  <a:lnTo>
                    <a:pt x="1103" y="1067"/>
                  </a:lnTo>
                  <a:lnTo>
                    <a:pt x="1104" y="899"/>
                  </a:lnTo>
                  <a:lnTo>
                    <a:pt x="1032" y="708"/>
                  </a:lnTo>
                  <a:lnTo>
                    <a:pt x="971" y="591"/>
                  </a:lnTo>
                  <a:lnTo>
                    <a:pt x="960" y="419"/>
                  </a:lnTo>
                  <a:lnTo>
                    <a:pt x="1008" y="240"/>
                  </a:lnTo>
                  <a:lnTo>
                    <a:pt x="935" y="263"/>
                  </a:lnTo>
                  <a:lnTo>
                    <a:pt x="855" y="122"/>
                  </a:lnTo>
                  <a:lnTo>
                    <a:pt x="711" y="48"/>
                  </a:lnTo>
                  <a:lnTo>
                    <a:pt x="657" y="0"/>
                  </a:lnTo>
                  <a:close/>
                </a:path>
              </a:pathLst>
            </a:custGeom>
            <a:solidFill>
              <a:srgbClr val="CC00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22850" lIns="45725" spcFirstLastPara="1" rIns="45725" wrap="square" tIns="22850">
              <a:noAutofit/>
            </a:bodyPr>
            <a:lstStyle/>
            <a:p>
              <a:pPr indent="0" lvl="0" marL="0" marR="0" rtl="0" algn="l">
                <a:spcBef>
                  <a:spcPts val="0"/>
                </a:spcBef>
                <a:spcAft>
                  <a:spcPts val="0"/>
                </a:spcAft>
                <a:buNone/>
              </a:pPr>
              <a:r>
                <a:t/>
              </a:r>
              <a:endParaRPr b="1" sz="900">
                <a:solidFill>
                  <a:srgbClr val="000000"/>
                </a:solidFill>
                <a:latin typeface="Arial"/>
                <a:ea typeface="Arial"/>
                <a:cs typeface="Arial"/>
                <a:sym typeface="Arial"/>
              </a:endParaRPr>
            </a:p>
          </p:txBody>
        </p:sp>
        <p:sp>
          <p:nvSpPr>
            <p:cNvPr id="108" name="Google Shape;108;p16"/>
            <p:cNvSpPr/>
            <p:nvPr/>
          </p:nvSpPr>
          <p:spPr>
            <a:xfrm>
              <a:off x="3573886" y="2454275"/>
              <a:ext cx="1558925" cy="1071566"/>
            </a:xfrm>
            <a:custGeom>
              <a:rect b="b" l="l" r="r" t="t"/>
              <a:pathLst>
                <a:path extrusionOk="0" h="3366" w="4838">
                  <a:moveTo>
                    <a:pt x="0" y="1435"/>
                  </a:moveTo>
                  <a:lnTo>
                    <a:pt x="48" y="1621"/>
                  </a:lnTo>
                  <a:lnTo>
                    <a:pt x="36" y="1731"/>
                  </a:lnTo>
                  <a:lnTo>
                    <a:pt x="0" y="1845"/>
                  </a:lnTo>
                  <a:lnTo>
                    <a:pt x="159" y="1891"/>
                  </a:lnTo>
                  <a:lnTo>
                    <a:pt x="264" y="1965"/>
                  </a:lnTo>
                  <a:lnTo>
                    <a:pt x="288" y="2163"/>
                  </a:lnTo>
                  <a:lnTo>
                    <a:pt x="360" y="2287"/>
                  </a:lnTo>
                  <a:lnTo>
                    <a:pt x="263" y="2361"/>
                  </a:lnTo>
                  <a:lnTo>
                    <a:pt x="278" y="2478"/>
                  </a:lnTo>
                  <a:lnTo>
                    <a:pt x="503" y="2657"/>
                  </a:lnTo>
                  <a:lnTo>
                    <a:pt x="705" y="2727"/>
                  </a:lnTo>
                  <a:lnTo>
                    <a:pt x="899" y="2802"/>
                  </a:lnTo>
                  <a:lnTo>
                    <a:pt x="1044" y="2789"/>
                  </a:lnTo>
                  <a:lnTo>
                    <a:pt x="1140" y="2648"/>
                  </a:lnTo>
                  <a:lnTo>
                    <a:pt x="1199" y="2823"/>
                  </a:lnTo>
                  <a:lnTo>
                    <a:pt x="1223" y="2982"/>
                  </a:lnTo>
                  <a:lnTo>
                    <a:pt x="1323" y="3006"/>
                  </a:lnTo>
                  <a:lnTo>
                    <a:pt x="1440" y="2972"/>
                  </a:lnTo>
                  <a:lnTo>
                    <a:pt x="1524" y="3093"/>
                  </a:lnTo>
                  <a:lnTo>
                    <a:pt x="1488" y="3210"/>
                  </a:lnTo>
                  <a:lnTo>
                    <a:pt x="1536" y="3318"/>
                  </a:lnTo>
                  <a:lnTo>
                    <a:pt x="1598" y="3354"/>
                  </a:lnTo>
                  <a:lnTo>
                    <a:pt x="1716" y="3200"/>
                  </a:lnTo>
                  <a:lnTo>
                    <a:pt x="1716" y="2982"/>
                  </a:lnTo>
                  <a:lnTo>
                    <a:pt x="1778" y="2888"/>
                  </a:lnTo>
                  <a:lnTo>
                    <a:pt x="1896" y="2982"/>
                  </a:lnTo>
                  <a:lnTo>
                    <a:pt x="2039" y="3030"/>
                  </a:lnTo>
                  <a:lnTo>
                    <a:pt x="1916" y="3131"/>
                  </a:lnTo>
                  <a:lnTo>
                    <a:pt x="1800" y="3236"/>
                  </a:lnTo>
                  <a:lnTo>
                    <a:pt x="1814" y="3329"/>
                  </a:lnTo>
                  <a:lnTo>
                    <a:pt x="1962" y="3366"/>
                  </a:lnTo>
                  <a:lnTo>
                    <a:pt x="2037" y="3333"/>
                  </a:lnTo>
                  <a:lnTo>
                    <a:pt x="2149" y="3189"/>
                  </a:lnTo>
                  <a:lnTo>
                    <a:pt x="2259" y="3097"/>
                  </a:lnTo>
                  <a:lnTo>
                    <a:pt x="2396" y="2997"/>
                  </a:lnTo>
                  <a:lnTo>
                    <a:pt x="2534" y="2951"/>
                  </a:lnTo>
                  <a:lnTo>
                    <a:pt x="2726" y="2878"/>
                  </a:lnTo>
                  <a:lnTo>
                    <a:pt x="2827" y="2933"/>
                  </a:lnTo>
                  <a:lnTo>
                    <a:pt x="2927" y="2933"/>
                  </a:lnTo>
                  <a:lnTo>
                    <a:pt x="3110" y="2741"/>
                  </a:lnTo>
                  <a:lnTo>
                    <a:pt x="3284" y="2677"/>
                  </a:lnTo>
                  <a:lnTo>
                    <a:pt x="3266" y="2522"/>
                  </a:lnTo>
                  <a:lnTo>
                    <a:pt x="3384" y="2385"/>
                  </a:lnTo>
                  <a:lnTo>
                    <a:pt x="3503" y="2285"/>
                  </a:lnTo>
                  <a:lnTo>
                    <a:pt x="3686" y="2276"/>
                  </a:lnTo>
                  <a:lnTo>
                    <a:pt x="3896" y="2257"/>
                  </a:lnTo>
                  <a:lnTo>
                    <a:pt x="3970" y="2202"/>
                  </a:lnTo>
                  <a:lnTo>
                    <a:pt x="4107" y="2248"/>
                  </a:lnTo>
                  <a:lnTo>
                    <a:pt x="4171" y="2157"/>
                  </a:lnTo>
                  <a:lnTo>
                    <a:pt x="4262" y="2102"/>
                  </a:lnTo>
                  <a:lnTo>
                    <a:pt x="4427" y="2047"/>
                  </a:lnTo>
                  <a:lnTo>
                    <a:pt x="4317" y="1992"/>
                  </a:lnTo>
                  <a:lnTo>
                    <a:pt x="4280" y="1892"/>
                  </a:lnTo>
                  <a:lnTo>
                    <a:pt x="4162" y="1782"/>
                  </a:lnTo>
                  <a:lnTo>
                    <a:pt x="4015" y="1837"/>
                  </a:lnTo>
                  <a:lnTo>
                    <a:pt x="3906" y="1754"/>
                  </a:lnTo>
                  <a:lnTo>
                    <a:pt x="4006" y="1645"/>
                  </a:lnTo>
                  <a:lnTo>
                    <a:pt x="4098" y="1553"/>
                  </a:lnTo>
                  <a:lnTo>
                    <a:pt x="4125" y="1389"/>
                  </a:lnTo>
                  <a:lnTo>
                    <a:pt x="4125" y="1242"/>
                  </a:lnTo>
                  <a:lnTo>
                    <a:pt x="4207" y="1188"/>
                  </a:lnTo>
                  <a:lnTo>
                    <a:pt x="4344" y="1206"/>
                  </a:lnTo>
                  <a:lnTo>
                    <a:pt x="4472" y="1233"/>
                  </a:lnTo>
                  <a:lnTo>
                    <a:pt x="4564" y="1169"/>
                  </a:lnTo>
                  <a:lnTo>
                    <a:pt x="4573" y="1014"/>
                  </a:lnTo>
                  <a:lnTo>
                    <a:pt x="4719" y="895"/>
                  </a:lnTo>
                  <a:lnTo>
                    <a:pt x="4719" y="768"/>
                  </a:lnTo>
                  <a:lnTo>
                    <a:pt x="4774" y="695"/>
                  </a:lnTo>
                  <a:lnTo>
                    <a:pt x="4774" y="539"/>
                  </a:lnTo>
                  <a:lnTo>
                    <a:pt x="4838" y="512"/>
                  </a:lnTo>
                  <a:lnTo>
                    <a:pt x="4802" y="439"/>
                  </a:lnTo>
                  <a:lnTo>
                    <a:pt x="4600" y="347"/>
                  </a:lnTo>
                  <a:lnTo>
                    <a:pt x="4454" y="384"/>
                  </a:lnTo>
                  <a:lnTo>
                    <a:pt x="4317" y="347"/>
                  </a:lnTo>
                  <a:lnTo>
                    <a:pt x="4290" y="393"/>
                  </a:lnTo>
                  <a:lnTo>
                    <a:pt x="4244" y="466"/>
                  </a:lnTo>
                  <a:lnTo>
                    <a:pt x="4116" y="448"/>
                  </a:lnTo>
                  <a:lnTo>
                    <a:pt x="3970" y="366"/>
                  </a:lnTo>
                  <a:lnTo>
                    <a:pt x="3860" y="274"/>
                  </a:lnTo>
                  <a:lnTo>
                    <a:pt x="3778" y="110"/>
                  </a:lnTo>
                  <a:lnTo>
                    <a:pt x="3622" y="210"/>
                  </a:lnTo>
                  <a:lnTo>
                    <a:pt x="3635" y="243"/>
                  </a:lnTo>
                  <a:lnTo>
                    <a:pt x="3403" y="201"/>
                  </a:lnTo>
                  <a:lnTo>
                    <a:pt x="3275" y="165"/>
                  </a:lnTo>
                  <a:lnTo>
                    <a:pt x="3202" y="73"/>
                  </a:lnTo>
                  <a:lnTo>
                    <a:pt x="3156" y="0"/>
                  </a:lnTo>
                  <a:lnTo>
                    <a:pt x="3031" y="73"/>
                  </a:lnTo>
                  <a:lnTo>
                    <a:pt x="2889" y="114"/>
                  </a:lnTo>
                  <a:lnTo>
                    <a:pt x="2808" y="64"/>
                  </a:lnTo>
                  <a:lnTo>
                    <a:pt x="2746" y="145"/>
                  </a:lnTo>
                  <a:lnTo>
                    <a:pt x="2781" y="201"/>
                  </a:lnTo>
                  <a:lnTo>
                    <a:pt x="2754" y="320"/>
                  </a:lnTo>
                  <a:lnTo>
                    <a:pt x="2690" y="485"/>
                  </a:lnTo>
                  <a:lnTo>
                    <a:pt x="2616" y="622"/>
                  </a:lnTo>
                  <a:lnTo>
                    <a:pt x="2589" y="759"/>
                  </a:lnTo>
                  <a:lnTo>
                    <a:pt x="2479" y="913"/>
                  </a:lnTo>
                  <a:lnTo>
                    <a:pt x="2359" y="1041"/>
                  </a:lnTo>
                  <a:lnTo>
                    <a:pt x="2231" y="1105"/>
                  </a:lnTo>
                  <a:lnTo>
                    <a:pt x="2058" y="1078"/>
                  </a:lnTo>
                  <a:lnTo>
                    <a:pt x="1985" y="1124"/>
                  </a:lnTo>
                  <a:lnTo>
                    <a:pt x="1948" y="1169"/>
                  </a:lnTo>
                  <a:lnTo>
                    <a:pt x="1765" y="1169"/>
                  </a:lnTo>
                  <a:lnTo>
                    <a:pt x="1573" y="1124"/>
                  </a:lnTo>
                  <a:lnTo>
                    <a:pt x="1421" y="1093"/>
                  </a:lnTo>
                  <a:lnTo>
                    <a:pt x="1354" y="996"/>
                  </a:lnTo>
                  <a:lnTo>
                    <a:pt x="1226" y="968"/>
                  </a:lnTo>
                  <a:lnTo>
                    <a:pt x="1107" y="1005"/>
                  </a:lnTo>
                  <a:lnTo>
                    <a:pt x="997" y="959"/>
                  </a:lnTo>
                  <a:lnTo>
                    <a:pt x="887" y="823"/>
                  </a:lnTo>
                  <a:lnTo>
                    <a:pt x="741" y="741"/>
                  </a:lnTo>
                  <a:lnTo>
                    <a:pt x="650" y="649"/>
                  </a:lnTo>
                  <a:lnTo>
                    <a:pt x="556" y="654"/>
                  </a:lnTo>
                  <a:lnTo>
                    <a:pt x="450" y="619"/>
                  </a:lnTo>
                  <a:lnTo>
                    <a:pt x="318" y="675"/>
                  </a:lnTo>
                  <a:lnTo>
                    <a:pt x="198" y="687"/>
                  </a:lnTo>
                  <a:lnTo>
                    <a:pt x="175" y="748"/>
                  </a:lnTo>
                  <a:lnTo>
                    <a:pt x="110" y="849"/>
                  </a:lnTo>
                  <a:lnTo>
                    <a:pt x="110" y="941"/>
                  </a:lnTo>
                  <a:lnTo>
                    <a:pt x="83" y="996"/>
                  </a:lnTo>
                  <a:lnTo>
                    <a:pt x="10" y="1087"/>
                  </a:lnTo>
                  <a:lnTo>
                    <a:pt x="74" y="1188"/>
                  </a:lnTo>
                  <a:lnTo>
                    <a:pt x="28" y="1270"/>
                  </a:lnTo>
                  <a:lnTo>
                    <a:pt x="0" y="1435"/>
                  </a:lnTo>
                  <a:close/>
                </a:path>
              </a:pathLst>
            </a:custGeom>
            <a:solidFill>
              <a:srgbClr val="CC00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09" name="Google Shape;109;p16"/>
            <p:cNvSpPr/>
            <p:nvPr/>
          </p:nvSpPr>
          <p:spPr>
            <a:xfrm>
              <a:off x="4032673" y="3105150"/>
              <a:ext cx="1493843" cy="1249363"/>
            </a:xfrm>
            <a:custGeom>
              <a:rect b="b" l="l" r="r" t="t"/>
              <a:pathLst>
                <a:path extrusionOk="0" h="3922" w="4632">
                  <a:moveTo>
                    <a:pt x="477" y="1674"/>
                  </a:moveTo>
                  <a:lnTo>
                    <a:pt x="384" y="2158"/>
                  </a:lnTo>
                  <a:lnTo>
                    <a:pt x="231" y="2418"/>
                  </a:lnTo>
                  <a:lnTo>
                    <a:pt x="35" y="2794"/>
                  </a:lnTo>
                  <a:lnTo>
                    <a:pt x="0" y="2949"/>
                  </a:lnTo>
                  <a:lnTo>
                    <a:pt x="359" y="3225"/>
                  </a:lnTo>
                  <a:lnTo>
                    <a:pt x="578" y="3526"/>
                  </a:lnTo>
                  <a:lnTo>
                    <a:pt x="792" y="3730"/>
                  </a:lnTo>
                  <a:lnTo>
                    <a:pt x="972" y="3852"/>
                  </a:lnTo>
                  <a:lnTo>
                    <a:pt x="1104" y="3850"/>
                  </a:lnTo>
                  <a:lnTo>
                    <a:pt x="1224" y="3898"/>
                  </a:lnTo>
                  <a:lnTo>
                    <a:pt x="1308" y="3850"/>
                  </a:lnTo>
                  <a:lnTo>
                    <a:pt x="1368" y="3790"/>
                  </a:lnTo>
                  <a:lnTo>
                    <a:pt x="1488" y="3754"/>
                  </a:lnTo>
                  <a:lnTo>
                    <a:pt x="1572" y="3730"/>
                  </a:lnTo>
                  <a:lnTo>
                    <a:pt x="1668" y="3826"/>
                  </a:lnTo>
                  <a:lnTo>
                    <a:pt x="1812" y="3814"/>
                  </a:lnTo>
                  <a:lnTo>
                    <a:pt x="1908" y="3874"/>
                  </a:lnTo>
                  <a:lnTo>
                    <a:pt x="2052" y="3922"/>
                  </a:lnTo>
                  <a:lnTo>
                    <a:pt x="2172" y="3874"/>
                  </a:lnTo>
                  <a:lnTo>
                    <a:pt x="2244" y="3826"/>
                  </a:lnTo>
                  <a:lnTo>
                    <a:pt x="2328" y="3766"/>
                  </a:lnTo>
                  <a:lnTo>
                    <a:pt x="2484" y="3730"/>
                  </a:lnTo>
                  <a:lnTo>
                    <a:pt x="2616" y="3586"/>
                  </a:lnTo>
                  <a:lnTo>
                    <a:pt x="2544" y="3466"/>
                  </a:lnTo>
                  <a:lnTo>
                    <a:pt x="2496" y="3334"/>
                  </a:lnTo>
                  <a:lnTo>
                    <a:pt x="2448" y="3166"/>
                  </a:lnTo>
                  <a:lnTo>
                    <a:pt x="2340" y="3070"/>
                  </a:lnTo>
                  <a:lnTo>
                    <a:pt x="2316" y="2878"/>
                  </a:lnTo>
                  <a:lnTo>
                    <a:pt x="2472" y="2818"/>
                  </a:lnTo>
                  <a:lnTo>
                    <a:pt x="2604" y="2662"/>
                  </a:lnTo>
                  <a:lnTo>
                    <a:pt x="2700" y="2530"/>
                  </a:lnTo>
                  <a:lnTo>
                    <a:pt x="2760" y="2398"/>
                  </a:lnTo>
                  <a:lnTo>
                    <a:pt x="2904" y="2278"/>
                  </a:lnTo>
                  <a:lnTo>
                    <a:pt x="3012" y="2122"/>
                  </a:lnTo>
                  <a:lnTo>
                    <a:pt x="3192" y="2062"/>
                  </a:lnTo>
                  <a:lnTo>
                    <a:pt x="3300" y="1978"/>
                  </a:lnTo>
                  <a:lnTo>
                    <a:pt x="3480" y="1931"/>
                  </a:lnTo>
                  <a:lnTo>
                    <a:pt x="3636" y="1906"/>
                  </a:lnTo>
                  <a:lnTo>
                    <a:pt x="3756" y="1990"/>
                  </a:lnTo>
                  <a:lnTo>
                    <a:pt x="3888" y="2038"/>
                  </a:lnTo>
                  <a:lnTo>
                    <a:pt x="3936" y="1942"/>
                  </a:lnTo>
                  <a:lnTo>
                    <a:pt x="3996" y="1810"/>
                  </a:lnTo>
                  <a:lnTo>
                    <a:pt x="4140" y="1810"/>
                  </a:lnTo>
                  <a:lnTo>
                    <a:pt x="4284" y="1666"/>
                  </a:lnTo>
                  <a:lnTo>
                    <a:pt x="4428" y="1582"/>
                  </a:lnTo>
                  <a:lnTo>
                    <a:pt x="4584" y="1486"/>
                  </a:lnTo>
                  <a:lnTo>
                    <a:pt x="4572" y="1270"/>
                  </a:lnTo>
                  <a:lnTo>
                    <a:pt x="4620" y="1042"/>
                  </a:lnTo>
                  <a:lnTo>
                    <a:pt x="4632" y="826"/>
                  </a:lnTo>
                  <a:lnTo>
                    <a:pt x="4512" y="742"/>
                  </a:lnTo>
                  <a:lnTo>
                    <a:pt x="4452" y="634"/>
                  </a:lnTo>
                  <a:lnTo>
                    <a:pt x="4332" y="574"/>
                  </a:lnTo>
                  <a:lnTo>
                    <a:pt x="4164" y="442"/>
                  </a:lnTo>
                  <a:lnTo>
                    <a:pt x="4032" y="322"/>
                  </a:lnTo>
                  <a:lnTo>
                    <a:pt x="3912" y="346"/>
                  </a:lnTo>
                  <a:lnTo>
                    <a:pt x="3804" y="274"/>
                  </a:lnTo>
                  <a:lnTo>
                    <a:pt x="3732" y="310"/>
                  </a:lnTo>
                  <a:lnTo>
                    <a:pt x="3636" y="286"/>
                  </a:lnTo>
                  <a:lnTo>
                    <a:pt x="3444" y="226"/>
                  </a:lnTo>
                  <a:lnTo>
                    <a:pt x="3276" y="142"/>
                  </a:lnTo>
                  <a:lnTo>
                    <a:pt x="3096" y="10"/>
                  </a:lnTo>
                  <a:lnTo>
                    <a:pt x="2996" y="0"/>
                  </a:lnTo>
                  <a:lnTo>
                    <a:pt x="2835" y="54"/>
                  </a:lnTo>
                  <a:lnTo>
                    <a:pt x="2744" y="108"/>
                  </a:lnTo>
                  <a:lnTo>
                    <a:pt x="2678" y="198"/>
                  </a:lnTo>
                  <a:lnTo>
                    <a:pt x="2540" y="154"/>
                  </a:lnTo>
                  <a:lnTo>
                    <a:pt x="2466" y="210"/>
                  </a:lnTo>
                  <a:lnTo>
                    <a:pt x="2261" y="226"/>
                  </a:lnTo>
                  <a:lnTo>
                    <a:pt x="2075" y="237"/>
                  </a:lnTo>
                  <a:lnTo>
                    <a:pt x="1956" y="336"/>
                  </a:lnTo>
                  <a:lnTo>
                    <a:pt x="1838" y="475"/>
                  </a:lnTo>
                  <a:lnTo>
                    <a:pt x="1854" y="630"/>
                  </a:lnTo>
                  <a:lnTo>
                    <a:pt x="1679" y="693"/>
                  </a:lnTo>
                  <a:lnTo>
                    <a:pt x="1499" y="886"/>
                  </a:lnTo>
                  <a:lnTo>
                    <a:pt x="1400" y="886"/>
                  </a:lnTo>
                  <a:lnTo>
                    <a:pt x="1296" y="832"/>
                  </a:lnTo>
                  <a:lnTo>
                    <a:pt x="1086" y="910"/>
                  </a:lnTo>
                  <a:lnTo>
                    <a:pt x="974" y="946"/>
                  </a:lnTo>
                  <a:lnTo>
                    <a:pt x="831" y="1050"/>
                  </a:lnTo>
                  <a:lnTo>
                    <a:pt x="725" y="1138"/>
                  </a:lnTo>
                  <a:lnTo>
                    <a:pt x="612" y="1279"/>
                  </a:lnTo>
                  <a:lnTo>
                    <a:pt x="576" y="1408"/>
                  </a:lnTo>
                  <a:lnTo>
                    <a:pt x="477" y="1674"/>
                  </a:lnTo>
                  <a:close/>
                </a:path>
              </a:pathLst>
            </a:custGeom>
            <a:solidFill>
              <a:srgbClr val="CC00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10" name="Google Shape;110;p16"/>
            <p:cNvSpPr/>
            <p:nvPr/>
          </p:nvSpPr>
          <p:spPr>
            <a:xfrm>
              <a:off x="5232823" y="3181350"/>
              <a:ext cx="1168396" cy="1328735"/>
            </a:xfrm>
            <a:custGeom>
              <a:rect b="b" l="l" r="r" t="t"/>
              <a:pathLst>
                <a:path extrusionOk="0" h="4173" w="3624">
                  <a:moveTo>
                    <a:pt x="914" y="587"/>
                  </a:moveTo>
                  <a:lnTo>
                    <a:pt x="899" y="803"/>
                  </a:lnTo>
                  <a:lnTo>
                    <a:pt x="851" y="1032"/>
                  </a:lnTo>
                  <a:lnTo>
                    <a:pt x="864" y="1248"/>
                  </a:lnTo>
                  <a:lnTo>
                    <a:pt x="716" y="1338"/>
                  </a:lnTo>
                  <a:lnTo>
                    <a:pt x="563" y="1428"/>
                  </a:lnTo>
                  <a:lnTo>
                    <a:pt x="420" y="1572"/>
                  </a:lnTo>
                  <a:lnTo>
                    <a:pt x="276" y="1572"/>
                  </a:lnTo>
                  <a:lnTo>
                    <a:pt x="218" y="1698"/>
                  </a:lnTo>
                  <a:lnTo>
                    <a:pt x="167" y="1800"/>
                  </a:lnTo>
                  <a:lnTo>
                    <a:pt x="264" y="1944"/>
                  </a:lnTo>
                  <a:lnTo>
                    <a:pt x="348" y="2016"/>
                  </a:lnTo>
                  <a:lnTo>
                    <a:pt x="480" y="2100"/>
                  </a:lnTo>
                  <a:lnTo>
                    <a:pt x="588" y="2232"/>
                  </a:lnTo>
                  <a:lnTo>
                    <a:pt x="588" y="2376"/>
                  </a:lnTo>
                  <a:lnTo>
                    <a:pt x="564" y="2475"/>
                  </a:lnTo>
                  <a:lnTo>
                    <a:pt x="504" y="2568"/>
                  </a:lnTo>
                  <a:lnTo>
                    <a:pt x="468" y="2652"/>
                  </a:lnTo>
                  <a:lnTo>
                    <a:pt x="396" y="2688"/>
                  </a:lnTo>
                  <a:lnTo>
                    <a:pt x="348" y="2784"/>
                  </a:lnTo>
                  <a:lnTo>
                    <a:pt x="372" y="2856"/>
                  </a:lnTo>
                  <a:lnTo>
                    <a:pt x="324" y="2928"/>
                  </a:lnTo>
                  <a:lnTo>
                    <a:pt x="245" y="3012"/>
                  </a:lnTo>
                  <a:lnTo>
                    <a:pt x="336" y="3143"/>
                  </a:lnTo>
                  <a:lnTo>
                    <a:pt x="240" y="3213"/>
                  </a:lnTo>
                  <a:lnTo>
                    <a:pt x="140" y="3324"/>
                  </a:lnTo>
                  <a:lnTo>
                    <a:pt x="36" y="3363"/>
                  </a:lnTo>
                  <a:lnTo>
                    <a:pt x="0" y="3458"/>
                  </a:lnTo>
                  <a:lnTo>
                    <a:pt x="18" y="3561"/>
                  </a:lnTo>
                  <a:lnTo>
                    <a:pt x="129" y="3573"/>
                  </a:lnTo>
                  <a:lnTo>
                    <a:pt x="248" y="3555"/>
                  </a:lnTo>
                  <a:lnTo>
                    <a:pt x="365" y="3645"/>
                  </a:lnTo>
                  <a:lnTo>
                    <a:pt x="488" y="3672"/>
                  </a:lnTo>
                  <a:lnTo>
                    <a:pt x="638" y="3648"/>
                  </a:lnTo>
                  <a:lnTo>
                    <a:pt x="698" y="3758"/>
                  </a:lnTo>
                  <a:lnTo>
                    <a:pt x="726" y="3894"/>
                  </a:lnTo>
                  <a:lnTo>
                    <a:pt x="810" y="3738"/>
                  </a:lnTo>
                  <a:lnTo>
                    <a:pt x="876" y="3587"/>
                  </a:lnTo>
                  <a:lnTo>
                    <a:pt x="758" y="3546"/>
                  </a:lnTo>
                  <a:lnTo>
                    <a:pt x="750" y="3446"/>
                  </a:lnTo>
                  <a:lnTo>
                    <a:pt x="689" y="3396"/>
                  </a:lnTo>
                  <a:lnTo>
                    <a:pt x="680" y="3345"/>
                  </a:lnTo>
                  <a:lnTo>
                    <a:pt x="629" y="3269"/>
                  </a:lnTo>
                  <a:lnTo>
                    <a:pt x="612" y="3186"/>
                  </a:lnTo>
                  <a:lnTo>
                    <a:pt x="653" y="3063"/>
                  </a:lnTo>
                  <a:lnTo>
                    <a:pt x="738" y="3078"/>
                  </a:lnTo>
                  <a:lnTo>
                    <a:pt x="809" y="3114"/>
                  </a:lnTo>
                  <a:lnTo>
                    <a:pt x="882" y="3119"/>
                  </a:lnTo>
                  <a:lnTo>
                    <a:pt x="935" y="3191"/>
                  </a:lnTo>
                  <a:lnTo>
                    <a:pt x="992" y="3248"/>
                  </a:lnTo>
                  <a:lnTo>
                    <a:pt x="1035" y="3320"/>
                  </a:lnTo>
                  <a:lnTo>
                    <a:pt x="1128" y="3404"/>
                  </a:lnTo>
                  <a:lnTo>
                    <a:pt x="1121" y="3498"/>
                  </a:lnTo>
                  <a:lnTo>
                    <a:pt x="1076" y="3599"/>
                  </a:lnTo>
                  <a:lnTo>
                    <a:pt x="935" y="3599"/>
                  </a:lnTo>
                  <a:lnTo>
                    <a:pt x="876" y="3587"/>
                  </a:lnTo>
                  <a:lnTo>
                    <a:pt x="812" y="3740"/>
                  </a:lnTo>
                  <a:lnTo>
                    <a:pt x="938" y="3833"/>
                  </a:lnTo>
                  <a:lnTo>
                    <a:pt x="1073" y="3912"/>
                  </a:lnTo>
                  <a:lnTo>
                    <a:pt x="1154" y="4013"/>
                  </a:lnTo>
                  <a:lnTo>
                    <a:pt x="1163" y="4112"/>
                  </a:lnTo>
                  <a:lnTo>
                    <a:pt x="1179" y="4173"/>
                  </a:lnTo>
                  <a:lnTo>
                    <a:pt x="1644" y="3480"/>
                  </a:lnTo>
                  <a:lnTo>
                    <a:pt x="1764" y="3312"/>
                  </a:lnTo>
                  <a:lnTo>
                    <a:pt x="1812" y="3168"/>
                  </a:lnTo>
                  <a:lnTo>
                    <a:pt x="1944" y="2952"/>
                  </a:lnTo>
                  <a:lnTo>
                    <a:pt x="2076" y="2688"/>
                  </a:lnTo>
                  <a:lnTo>
                    <a:pt x="2256" y="2400"/>
                  </a:lnTo>
                  <a:lnTo>
                    <a:pt x="2400" y="2316"/>
                  </a:lnTo>
                  <a:lnTo>
                    <a:pt x="2544" y="2148"/>
                  </a:lnTo>
                  <a:lnTo>
                    <a:pt x="2700" y="2064"/>
                  </a:lnTo>
                  <a:lnTo>
                    <a:pt x="2868" y="1944"/>
                  </a:lnTo>
                  <a:lnTo>
                    <a:pt x="3024" y="1812"/>
                  </a:lnTo>
                  <a:lnTo>
                    <a:pt x="3144" y="1692"/>
                  </a:lnTo>
                  <a:lnTo>
                    <a:pt x="3156" y="1560"/>
                  </a:lnTo>
                  <a:lnTo>
                    <a:pt x="3264" y="1440"/>
                  </a:lnTo>
                  <a:lnTo>
                    <a:pt x="3214" y="1216"/>
                  </a:lnTo>
                  <a:lnTo>
                    <a:pt x="3204" y="1104"/>
                  </a:lnTo>
                  <a:lnTo>
                    <a:pt x="3360" y="1092"/>
                  </a:lnTo>
                  <a:lnTo>
                    <a:pt x="3408" y="876"/>
                  </a:lnTo>
                  <a:lnTo>
                    <a:pt x="3480" y="564"/>
                  </a:lnTo>
                  <a:lnTo>
                    <a:pt x="3588" y="384"/>
                  </a:lnTo>
                  <a:lnTo>
                    <a:pt x="3624" y="192"/>
                  </a:lnTo>
                  <a:lnTo>
                    <a:pt x="3612" y="48"/>
                  </a:lnTo>
                  <a:lnTo>
                    <a:pt x="3456" y="36"/>
                  </a:lnTo>
                  <a:lnTo>
                    <a:pt x="3312" y="36"/>
                  </a:lnTo>
                  <a:lnTo>
                    <a:pt x="3132" y="48"/>
                  </a:lnTo>
                  <a:lnTo>
                    <a:pt x="2976" y="0"/>
                  </a:lnTo>
                  <a:lnTo>
                    <a:pt x="2868" y="24"/>
                  </a:lnTo>
                  <a:lnTo>
                    <a:pt x="2868" y="156"/>
                  </a:lnTo>
                  <a:lnTo>
                    <a:pt x="2856" y="300"/>
                  </a:lnTo>
                  <a:lnTo>
                    <a:pt x="2892" y="432"/>
                  </a:lnTo>
                  <a:lnTo>
                    <a:pt x="2820" y="504"/>
                  </a:lnTo>
                  <a:lnTo>
                    <a:pt x="2736" y="432"/>
                  </a:lnTo>
                  <a:lnTo>
                    <a:pt x="2640" y="480"/>
                  </a:lnTo>
                  <a:lnTo>
                    <a:pt x="2508" y="468"/>
                  </a:lnTo>
                  <a:lnTo>
                    <a:pt x="2388" y="420"/>
                  </a:lnTo>
                  <a:lnTo>
                    <a:pt x="2256" y="420"/>
                  </a:lnTo>
                  <a:lnTo>
                    <a:pt x="2172" y="456"/>
                  </a:lnTo>
                  <a:lnTo>
                    <a:pt x="2016" y="468"/>
                  </a:lnTo>
                  <a:lnTo>
                    <a:pt x="1860" y="432"/>
                  </a:lnTo>
                  <a:lnTo>
                    <a:pt x="1740" y="408"/>
                  </a:lnTo>
                  <a:lnTo>
                    <a:pt x="1608" y="432"/>
                  </a:lnTo>
                  <a:lnTo>
                    <a:pt x="1500" y="372"/>
                  </a:lnTo>
                  <a:lnTo>
                    <a:pt x="1344" y="456"/>
                  </a:lnTo>
                  <a:lnTo>
                    <a:pt x="1212" y="456"/>
                  </a:lnTo>
                  <a:lnTo>
                    <a:pt x="1068" y="456"/>
                  </a:lnTo>
                  <a:lnTo>
                    <a:pt x="996" y="516"/>
                  </a:lnTo>
                  <a:lnTo>
                    <a:pt x="914" y="587"/>
                  </a:lnTo>
                  <a:close/>
                </a:path>
              </a:pathLst>
            </a:custGeom>
            <a:solidFill>
              <a:srgbClr val="CC00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22850" lIns="45725" spcFirstLastPara="1" rIns="45725" wrap="square" tIns="22850">
              <a:noAutofit/>
            </a:bodyPr>
            <a:lstStyle/>
            <a:p>
              <a:pPr indent="0" lvl="0" marL="0" marR="0" rtl="0" algn="l">
                <a:spcBef>
                  <a:spcPts val="0"/>
                </a:spcBef>
                <a:spcAft>
                  <a:spcPts val="0"/>
                </a:spcAft>
                <a:buNone/>
              </a:pPr>
              <a:r>
                <a:t/>
              </a:r>
              <a:endParaRPr b="1" sz="900">
                <a:solidFill>
                  <a:srgbClr val="000000"/>
                </a:solidFill>
                <a:latin typeface="Arial"/>
                <a:ea typeface="Arial"/>
                <a:cs typeface="Arial"/>
                <a:sym typeface="Arial"/>
              </a:endParaRPr>
            </a:p>
          </p:txBody>
        </p:sp>
        <p:sp>
          <p:nvSpPr>
            <p:cNvPr id="111" name="Google Shape;111;p16"/>
            <p:cNvSpPr/>
            <p:nvPr/>
          </p:nvSpPr>
          <p:spPr>
            <a:xfrm>
              <a:off x="3586586" y="4141788"/>
              <a:ext cx="2025645" cy="1322391"/>
            </a:xfrm>
            <a:custGeom>
              <a:rect b="b" l="l" r="r" t="t"/>
              <a:pathLst>
                <a:path extrusionOk="0" h="4155" w="6280">
                  <a:moveTo>
                    <a:pt x="1177" y="2133"/>
                  </a:moveTo>
                  <a:lnTo>
                    <a:pt x="1018" y="2150"/>
                  </a:lnTo>
                  <a:lnTo>
                    <a:pt x="852" y="2133"/>
                  </a:lnTo>
                  <a:lnTo>
                    <a:pt x="760" y="2225"/>
                  </a:lnTo>
                  <a:lnTo>
                    <a:pt x="511" y="2331"/>
                  </a:lnTo>
                  <a:lnTo>
                    <a:pt x="510" y="2580"/>
                  </a:lnTo>
                  <a:lnTo>
                    <a:pt x="636" y="2744"/>
                  </a:lnTo>
                  <a:lnTo>
                    <a:pt x="420" y="2763"/>
                  </a:lnTo>
                  <a:lnTo>
                    <a:pt x="258" y="2925"/>
                  </a:lnTo>
                  <a:lnTo>
                    <a:pt x="168" y="3141"/>
                  </a:lnTo>
                  <a:lnTo>
                    <a:pt x="0" y="3372"/>
                  </a:lnTo>
                  <a:lnTo>
                    <a:pt x="253" y="3393"/>
                  </a:lnTo>
                  <a:lnTo>
                    <a:pt x="475" y="3339"/>
                  </a:lnTo>
                  <a:lnTo>
                    <a:pt x="729" y="3393"/>
                  </a:lnTo>
                  <a:lnTo>
                    <a:pt x="852" y="3537"/>
                  </a:lnTo>
                  <a:lnTo>
                    <a:pt x="690" y="3665"/>
                  </a:lnTo>
                  <a:lnTo>
                    <a:pt x="637" y="3842"/>
                  </a:lnTo>
                  <a:lnTo>
                    <a:pt x="763" y="3933"/>
                  </a:lnTo>
                  <a:lnTo>
                    <a:pt x="893" y="3981"/>
                  </a:lnTo>
                  <a:lnTo>
                    <a:pt x="1057" y="4009"/>
                  </a:lnTo>
                  <a:lnTo>
                    <a:pt x="1249" y="4027"/>
                  </a:lnTo>
                  <a:lnTo>
                    <a:pt x="1386" y="4064"/>
                  </a:lnTo>
                  <a:lnTo>
                    <a:pt x="1505" y="4128"/>
                  </a:lnTo>
                  <a:lnTo>
                    <a:pt x="1615" y="4128"/>
                  </a:lnTo>
                  <a:lnTo>
                    <a:pt x="1743" y="4155"/>
                  </a:lnTo>
                  <a:lnTo>
                    <a:pt x="1807" y="4109"/>
                  </a:lnTo>
                  <a:lnTo>
                    <a:pt x="1853" y="4045"/>
                  </a:lnTo>
                  <a:lnTo>
                    <a:pt x="1862" y="3972"/>
                  </a:lnTo>
                  <a:lnTo>
                    <a:pt x="1962" y="3936"/>
                  </a:lnTo>
                  <a:lnTo>
                    <a:pt x="2102" y="3940"/>
                  </a:lnTo>
                  <a:lnTo>
                    <a:pt x="2194" y="3977"/>
                  </a:lnTo>
                  <a:lnTo>
                    <a:pt x="2285" y="4023"/>
                  </a:lnTo>
                  <a:lnTo>
                    <a:pt x="2422" y="4032"/>
                  </a:lnTo>
                  <a:lnTo>
                    <a:pt x="2459" y="3959"/>
                  </a:lnTo>
                  <a:lnTo>
                    <a:pt x="2468" y="3876"/>
                  </a:lnTo>
                  <a:lnTo>
                    <a:pt x="2495" y="3794"/>
                  </a:lnTo>
                  <a:lnTo>
                    <a:pt x="2578" y="3758"/>
                  </a:lnTo>
                  <a:lnTo>
                    <a:pt x="2669" y="3703"/>
                  </a:lnTo>
                  <a:lnTo>
                    <a:pt x="2788" y="3703"/>
                  </a:lnTo>
                  <a:lnTo>
                    <a:pt x="2888" y="3748"/>
                  </a:lnTo>
                  <a:lnTo>
                    <a:pt x="2998" y="3776"/>
                  </a:lnTo>
                  <a:lnTo>
                    <a:pt x="3105" y="3762"/>
                  </a:lnTo>
                  <a:lnTo>
                    <a:pt x="3227" y="3721"/>
                  </a:lnTo>
                  <a:lnTo>
                    <a:pt x="3318" y="3694"/>
                  </a:lnTo>
                  <a:lnTo>
                    <a:pt x="3410" y="3611"/>
                  </a:lnTo>
                  <a:lnTo>
                    <a:pt x="3574" y="3556"/>
                  </a:lnTo>
                  <a:lnTo>
                    <a:pt x="3720" y="3474"/>
                  </a:lnTo>
                  <a:lnTo>
                    <a:pt x="3839" y="3410"/>
                  </a:lnTo>
                  <a:lnTo>
                    <a:pt x="4004" y="3282"/>
                  </a:lnTo>
                  <a:lnTo>
                    <a:pt x="4123" y="3172"/>
                  </a:lnTo>
                  <a:lnTo>
                    <a:pt x="4296" y="3072"/>
                  </a:lnTo>
                  <a:lnTo>
                    <a:pt x="4488" y="2916"/>
                  </a:lnTo>
                  <a:lnTo>
                    <a:pt x="4644" y="2770"/>
                  </a:lnTo>
                  <a:lnTo>
                    <a:pt x="4827" y="2624"/>
                  </a:lnTo>
                  <a:lnTo>
                    <a:pt x="5000" y="2432"/>
                  </a:lnTo>
                  <a:lnTo>
                    <a:pt x="5165" y="2295"/>
                  </a:lnTo>
                  <a:lnTo>
                    <a:pt x="5302" y="2112"/>
                  </a:lnTo>
                  <a:lnTo>
                    <a:pt x="5458" y="1930"/>
                  </a:lnTo>
                  <a:lnTo>
                    <a:pt x="5640" y="1729"/>
                  </a:lnTo>
                  <a:lnTo>
                    <a:pt x="5787" y="1665"/>
                  </a:lnTo>
                  <a:lnTo>
                    <a:pt x="5906" y="1500"/>
                  </a:lnTo>
                  <a:lnTo>
                    <a:pt x="6125" y="1354"/>
                  </a:lnTo>
                  <a:lnTo>
                    <a:pt x="6280" y="1162"/>
                  </a:lnTo>
                  <a:lnTo>
                    <a:pt x="6262" y="1089"/>
                  </a:lnTo>
                  <a:lnTo>
                    <a:pt x="6257" y="997"/>
                  </a:lnTo>
                  <a:lnTo>
                    <a:pt x="6171" y="897"/>
                  </a:lnTo>
                  <a:lnTo>
                    <a:pt x="6034" y="815"/>
                  </a:lnTo>
                  <a:lnTo>
                    <a:pt x="5911" y="726"/>
                  </a:lnTo>
                  <a:lnTo>
                    <a:pt x="5977" y="574"/>
                  </a:lnTo>
                  <a:lnTo>
                    <a:pt x="5989" y="578"/>
                  </a:lnTo>
                  <a:lnTo>
                    <a:pt x="6175" y="586"/>
                  </a:lnTo>
                  <a:lnTo>
                    <a:pt x="6223" y="484"/>
                  </a:lnTo>
                  <a:lnTo>
                    <a:pt x="6229" y="388"/>
                  </a:lnTo>
                  <a:lnTo>
                    <a:pt x="6139" y="310"/>
                  </a:lnTo>
                  <a:lnTo>
                    <a:pt x="6091" y="232"/>
                  </a:lnTo>
                  <a:lnTo>
                    <a:pt x="6037" y="178"/>
                  </a:lnTo>
                  <a:lnTo>
                    <a:pt x="5983" y="106"/>
                  </a:lnTo>
                  <a:lnTo>
                    <a:pt x="5911" y="100"/>
                  </a:lnTo>
                  <a:lnTo>
                    <a:pt x="5839" y="64"/>
                  </a:lnTo>
                  <a:lnTo>
                    <a:pt x="5755" y="46"/>
                  </a:lnTo>
                  <a:lnTo>
                    <a:pt x="5713" y="172"/>
                  </a:lnTo>
                  <a:lnTo>
                    <a:pt x="5731" y="256"/>
                  </a:lnTo>
                  <a:lnTo>
                    <a:pt x="5779" y="328"/>
                  </a:lnTo>
                  <a:lnTo>
                    <a:pt x="5791" y="382"/>
                  </a:lnTo>
                  <a:lnTo>
                    <a:pt x="5851" y="430"/>
                  </a:lnTo>
                  <a:lnTo>
                    <a:pt x="5857" y="532"/>
                  </a:lnTo>
                  <a:lnTo>
                    <a:pt x="5979" y="571"/>
                  </a:lnTo>
                  <a:lnTo>
                    <a:pt x="5911" y="724"/>
                  </a:lnTo>
                  <a:lnTo>
                    <a:pt x="5827" y="880"/>
                  </a:lnTo>
                  <a:lnTo>
                    <a:pt x="5803" y="741"/>
                  </a:lnTo>
                  <a:lnTo>
                    <a:pt x="5740" y="634"/>
                  </a:lnTo>
                  <a:lnTo>
                    <a:pt x="5593" y="658"/>
                  </a:lnTo>
                  <a:lnTo>
                    <a:pt x="5467" y="632"/>
                  </a:lnTo>
                  <a:lnTo>
                    <a:pt x="5348" y="540"/>
                  </a:lnTo>
                  <a:lnTo>
                    <a:pt x="5229" y="559"/>
                  </a:lnTo>
                  <a:lnTo>
                    <a:pt x="5119" y="549"/>
                  </a:lnTo>
                  <a:lnTo>
                    <a:pt x="5101" y="440"/>
                  </a:lnTo>
                  <a:lnTo>
                    <a:pt x="5138" y="348"/>
                  </a:lnTo>
                  <a:lnTo>
                    <a:pt x="5238" y="312"/>
                  </a:lnTo>
                  <a:lnTo>
                    <a:pt x="5339" y="202"/>
                  </a:lnTo>
                  <a:lnTo>
                    <a:pt x="5439" y="129"/>
                  </a:lnTo>
                  <a:lnTo>
                    <a:pt x="5347" y="0"/>
                  </a:lnTo>
                  <a:lnTo>
                    <a:pt x="5275" y="65"/>
                  </a:lnTo>
                  <a:lnTo>
                    <a:pt x="5202" y="120"/>
                  </a:lnTo>
                  <a:lnTo>
                    <a:pt x="5083" y="156"/>
                  </a:lnTo>
                  <a:lnTo>
                    <a:pt x="4982" y="156"/>
                  </a:lnTo>
                  <a:lnTo>
                    <a:pt x="4900" y="165"/>
                  </a:lnTo>
                  <a:lnTo>
                    <a:pt x="4781" y="193"/>
                  </a:lnTo>
                  <a:lnTo>
                    <a:pt x="4735" y="284"/>
                  </a:lnTo>
                  <a:lnTo>
                    <a:pt x="4662" y="357"/>
                  </a:lnTo>
                  <a:lnTo>
                    <a:pt x="4605" y="458"/>
                  </a:lnTo>
                  <a:lnTo>
                    <a:pt x="4516" y="650"/>
                  </a:lnTo>
                  <a:lnTo>
                    <a:pt x="4397" y="650"/>
                  </a:lnTo>
                  <a:lnTo>
                    <a:pt x="4269" y="623"/>
                  </a:lnTo>
                  <a:lnTo>
                    <a:pt x="4178" y="540"/>
                  </a:lnTo>
                  <a:lnTo>
                    <a:pt x="4095" y="440"/>
                  </a:lnTo>
                  <a:lnTo>
                    <a:pt x="3996" y="336"/>
                  </a:lnTo>
                  <a:lnTo>
                    <a:pt x="3865" y="478"/>
                  </a:lnTo>
                  <a:lnTo>
                    <a:pt x="3709" y="513"/>
                  </a:lnTo>
                  <a:lnTo>
                    <a:pt x="3561" y="618"/>
                  </a:lnTo>
                  <a:lnTo>
                    <a:pt x="3436" y="670"/>
                  </a:lnTo>
                  <a:lnTo>
                    <a:pt x="3291" y="624"/>
                  </a:lnTo>
                  <a:lnTo>
                    <a:pt x="3192" y="562"/>
                  </a:lnTo>
                  <a:lnTo>
                    <a:pt x="3051" y="574"/>
                  </a:lnTo>
                  <a:lnTo>
                    <a:pt x="2952" y="478"/>
                  </a:lnTo>
                  <a:lnTo>
                    <a:pt x="2749" y="537"/>
                  </a:lnTo>
                  <a:lnTo>
                    <a:pt x="2691" y="595"/>
                  </a:lnTo>
                  <a:lnTo>
                    <a:pt x="2605" y="645"/>
                  </a:lnTo>
                  <a:lnTo>
                    <a:pt x="2485" y="598"/>
                  </a:lnTo>
                  <a:lnTo>
                    <a:pt x="2355" y="601"/>
                  </a:lnTo>
                  <a:lnTo>
                    <a:pt x="2353" y="760"/>
                  </a:lnTo>
                  <a:lnTo>
                    <a:pt x="2367" y="936"/>
                  </a:lnTo>
                  <a:lnTo>
                    <a:pt x="2364" y="1065"/>
                  </a:lnTo>
                  <a:lnTo>
                    <a:pt x="2271" y="1161"/>
                  </a:lnTo>
                  <a:lnTo>
                    <a:pt x="2113" y="1161"/>
                  </a:lnTo>
                  <a:lnTo>
                    <a:pt x="1920" y="1233"/>
                  </a:lnTo>
                  <a:lnTo>
                    <a:pt x="1755" y="1365"/>
                  </a:lnTo>
                  <a:lnTo>
                    <a:pt x="1573" y="1342"/>
                  </a:lnTo>
                  <a:lnTo>
                    <a:pt x="1479" y="1677"/>
                  </a:lnTo>
                  <a:lnTo>
                    <a:pt x="1228" y="1749"/>
                  </a:lnTo>
                  <a:lnTo>
                    <a:pt x="1285" y="1920"/>
                  </a:lnTo>
                  <a:lnTo>
                    <a:pt x="1212" y="2008"/>
                  </a:lnTo>
                  <a:lnTo>
                    <a:pt x="1177" y="2133"/>
                  </a:lnTo>
                  <a:close/>
                </a:path>
              </a:pathLst>
            </a:custGeom>
            <a:solidFill>
              <a:srgbClr val="CC00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12" name="Google Shape;112;p16"/>
            <p:cNvSpPr/>
            <p:nvPr/>
          </p:nvSpPr>
          <p:spPr>
            <a:xfrm>
              <a:off x="4591473" y="1695450"/>
              <a:ext cx="1570039" cy="954086"/>
            </a:xfrm>
            <a:custGeom>
              <a:rect b="b" l="l" r="r" t="t"/>
              <a:pathLst>
                <a:path extrusionOk="0" h="2993" w="4870">
                  <a:moveTo>
                    <a:pt x="4870" y="1841"/>
                  </a:moveTo>
                  <a:lnTo>
                    <a:pt x="4815" y="1895"/>
                  </a:lnTo>
                  <a:lnTo>
                    <a:pt x="4687" y="1905"/>
                  </a:lnTo>
                  <a:lnTo>
                    <a:pt x="4568" y="1923"/>
                  </a:lnTo>
                  <a:lnTo>
                    <a:pt x="4422" y="2005"/>
                  </a:lnTo>
                  <a:lnTo>
                    <a:pt x="4449" y="2179"/>
                  </a:lnTo>
                  <a:lnTo>
                    <a:pt x="4431" y="2343"/>
                  </a:lnTo>
                  <a:lnTo>
                    <a:pt x="4504" y="2407"/>
                  </a:lnTo>
                  <a:lnTo>
                    <a:pt x="4541" y="2453"/>
                  </a:lnTo>
                  <a:lnTo>
                    <a:pt x="4641" y="2499"/>
                  </a:lnTo>
                  <a:lnTo>
                    <a:pt x="4568" y="2581"/>
                  </a:lnTo>
                  <a:lnTo>
                    <a:pt x="4459" y="2572"/>
                  </a:lnTo>
                  <a:lnTo>
                    <a:pt x="4385" y="2654"/>
                  </a:lnTo>
                  <a:lnTo>
                    <a:pt x="4523" y="2746"/>
                  </a:lnTo>
                  <a:lnTo>
                    <a:pt x="4449" y="2846"/>
                  </a:lnTo>
                  <a:lnTo>
                    <a:pt x="4331" y="2883"/>
                  </a:lnTo>
                  <a:lnTo>
                    <a:pt x="4239" y="2883"/>
                  </a:lnTo>
                  <a:lnTo>
                    <a:pt x="4203" y="2787"/>
                  </a:lnTo>
                  <a:lnTo>
                    <a:pt x="4203" y="2645"/>
                  </a:lnTo>
                  <a:lnTo>
                    <a:pt x="4257" y="2590"/>
                  </a:lnTo>
                  <a:lnTo>
                    <a:pt x="4276" y="2517"/>
                  </a:lnTo>
                  <a:lnTo>
                    <a:pt x="4102" y="2398"/>
                  </a:lnTo>
                  <a:lnTo>
                    <a:pt x="4001" y="2362"/>
                  </a:lnTo>
                  <a:lnTo>
                    <a:pt x="3901" y="2311"/>
                  </a:lnTo>
                  <a:lnTo>
                    <a:pt x="3791" y="2353"/>
                  </a:lnTo>
                  <a:lnTo>
                    <a:pt x="3736" y="2453"/>
                  </a:lnTo>
                  <a:lnTo>
                    <a:pt x="3636" y="2407"/>
                  </a:lnTo>
                  <a:lnTo>
                    <a:pt x="3499" y="2389"/>
                  </a:lnTo>
                  <a:lnTo>
                    <a:pt x="3407" y="2426"/>
                  </a:lnTo>
                  <a:lnTo>
                    <a:pt x="3334" y="2407"/>
                  </a:lnTo>
                  <a:lnTo>
                    <a:pt x="3307" y="2517"/>
                  </a:lnTo>
                  <a:lnTo>
                    <a:pt x="3343" y="2590"/>
                  </a:lnTo>
                  <a:lnTo>
                    <a:pt x="3206" y="2682"/>
                  </a:lnTo>
                  <a:lnTo>
                    <a:pt x="3124" y="2746"/>
                  </a:lnTo>
                  <a:lnTo>
                    <a:pt x="3023" y="2874"/>
                  </a:lnTo>
                  <a:lnTo>
                    <a:pt x="3032" y="2956"/>
                  </a:lnTo>
                  <a:lnTo>
                    <a:pt x="2941" y="2993"/>
                  </a:lnTo>
                  <a:lnTo>
                    <a:pt x="2813" y="2983"/>
                  </a:lnTo>
                  <a:lnTo>
                    <a:pt x="2740" y="2883"/>
                  </a:lnTo>
                  <a:lnTo>
                    <a:pt x="2694" y="2746"/>
                  </a:lnTo>
                  <a:lnTo>
                    <a:pt x="2721" y="2645"/>
                  </a:lnTo>
                  <a:lnTo>
                    <a:pt x="2740" y="2545"/>
                  </a:lnTo>
                  <a:lnTo>
                    <a:pt x="2593" y="2583"/>
                  </a:lnTo>
                  <a:lnTo>
                    <a:pt x="2511" y="2645"/>
                  </a:lnTo>
                  <a:lnTo>
                    <a:pt x="2493" y="2727"/>
                  </a:lnTo>
                  <a:lnTo>
                    <a:pt x="2401" y="2737"/>
                  </a:lnTo>
                  <a:lnTo>
                    <a:pt x="2319" y="2673"/>
                  </a:lnTo>
                  <a:lnTo>
                    <a:pt x="2219" y="2755"/>
                  </a:lnTo>
                  <a:lnTo>
                    <a:pt x="2091" y="2746"/>
                  </a:lnTo>
                  <a:lnTo>
                    <a:pt x="1990" y="2773"/>
                  </a:lnTo>
                  <a:lnTo>
                    <a:pt x="1972" y="2837"/>
                  </a:lnTo>
                  <a:lnTo>
                    <a:pt x="1880" y="2865"/>
                  </a:lnTo>
                  <a:lnTo>
                    <a:pt x="1789" y="2947"/>
                  </a:lnTo>
                  <a:lnTo>
                    <a:pt x="1617" y="2918"/>
                  </a:lnTo>
                  <a:lnTo>
                    <a:pt x="1677" y="2891"/>
                  </a:lnTo>
                  <a:lnTo>
                    <a:pt x="1644" y="2819"/>
                  </a:lnTo>
                  <a:lnTo>
                    <a:pt x="1438" y="2727"/>
                  </a:lnTo>
                  <a:lnTo>
                    <a:pt x="1296" y="2765"/>
                  </a:lnTo>
                  <a:lnTo>
                    <a:pt x="1159" y="2726"/>
                  </a:lnTo>
                  <a:lnTo>
                    <a:pt x="1084" y="2846"/>
                  </a:lnTo>
                  <a:lnTo>
                    <a:pt x="960" y="2829"/>
                  </a:lnTo>
                  <a:lnTo>
                    <a:pt x="814" y="2748"/>
                  </a:lnTo>
                  <a:lnTo>
                    <a:pt x="700" y="2654"/>
                  </a:lnTo>
                  <a:lnTo>
                    <a:pt x="619" y="2489"/>
                  </a:lnTo>
                  <a:lnTo>
                    <a:pt x="463" y="2589"/>
                  </a:lnTo>
                  <a:lnTo>
                    <a:pt x="475" y="2622"/>
                  </a:lnTo>
                  <a:lnTo>
                    <a:pt x="253" y="2583"/>
                  </a:lnTo>
                  <a:lnTo>
                    <a:pt x="118" y="2547"/>
                  </a:lnTo>
                  <a:lnTo>
                    <a:pt x="39" y="2450"/>
                  </a:lnTo>
                  <a:lnTo>
                    <a:pt x="0" y="2381"/>
                  </a:lnTo>
                  <a:lnTo>
                    <a:pt x="159" y="2268"/>
                  </a:lnTo>
                  <a:lnTo>
                    <a:pt x="315" y="2100"/>
                  </a:lnTo>
                  <a:lnTo>
                    <a:pt x="423" y="2028"/>
                  </a:lnTo>
                  <a:lnTo>
                    <a:pt x="538" y="1968"/>
                  </a:lnTo>
                  <a:lnTo>
                    <a:pt x="483" y="1824"/>
                  </a:lnTo>
                  <a:lnTo>
                    <a:pt x="615" y="1428"/>
                  </a:lnTo>
                  <a:lnTo>
                    <a:pt x="735" y="1320"/>
                  </a:lnTo>
                  <a:lnTo>
                    <a:pt x="891" y="1212"/>
                  </a:lnTo>
                  <a:lnTo>
                    <a:pt x="1035" y="1140"/>
                  </a:lnTo>
                  <a:lnTo>
                    <a:pt x="1143" y="1044"/>
                  </a:lnTo>
                  <a:lnTo>
                    <a:pt x="1311" y="972"/>
                  </a:lnTo>
                  <a:lnTo>
                    <a:pt x="1462" y="852"/>
                  </a:lnTo>
                  <a:lnTo>
                    <a:pt x="1522" y="756"/>
                  </a:lnTo>
                  <a:lnTo>
                    <a:pt x="1546" y="660"/>
                  </a:lnTo>
                  <a:lnTo>
                    <a:pt x="1642" y="600"/>
                  </a:lnTo>
                  <a:lnTo>
                    <a:pt x="1714" y="480"/>
                  </a:lnTo>
                  <a:lnTo>
                    <a:pt x="1846" y="420"/>
                  </a:lnTo>
                  <a:lnTo>
                    <a:pt x="2074" y="420"/>
                  </a:lnTo>
                  <a:lnTo>
                    <a:pt x="2218" y="336"/>
                  </a:lnTo>
                  <a:lnTo>
                    <a:pt x="2350" y="288"/>
                  </a:lnTo>
                  <a:lnTo>
                    <a:pt x="2365" y="131"/>
                  </a:lnTo>
                  <a:lnTo>
                    <a:pt x="2475" y="94"/>
                  </a:lnTo>
                  <a:lnTo>
                    <a:pt x="2650" y="36"/>
                  </a:lnTo>
                  <a:lnTo>
                    <a:pt x="2770" y="72"/>
                  </a:lnTo>
                  <a:lnTo>
                    <a:pt x="2962" y="0"/>
                  </a:lnTo>
                  <a:lnTo>
                    <a:pt x="3118" y="36"/>
                  </a:lnTo>
                  <a:lnTo>
                    <a:pt x="3224" y="67"/>
                  </a:lnTo>
                  <a:lnTo>
                    <a:pt x="3298" y="72"/>
                  </a:lnTo>
                  <a:lnTo>
                    <a:pt x="3380" y="177"/>
                  </a:lnTo>
                  <a:lnTo>
                    <a:pt x="3499" y="195"/>
                  </a:lnTo>
                  <a:lnTo>
                    <a:pt x="3608" y="259"/>
                  </a:lnTo>
                  <a:lnTo>
                    <a:pt x="3718" y="241"/>
                  </a:lnTo>
                  <a:lnTo>
                    <a:pt x="3837" y="222"/>
                  </a:lnTo>
                  <a:lnTo>
                    <a:pt x="3928" y="222"/>
                  </a:lnTo>
                  <a:lnTo>
                    <a:pt x="4056" y="213"/>
                  </a:lnTo>
                  <a:lnTo>
                    <a:pt x="4148" y="222"/>
                  </a:lnTo>
                  <a:lnTo>
                    <a:pt x="4248" y="250"/>
                  </a:lnTo>
                  <a:lnTo>
                    <a:pt x="4349" y="259"/>
                  </a:lnTo>
                  <a:lnTo>
                    <a:pt x="4449" y="332"/>
                  </a:lnTo>
                  <a:lnTo>
                    <a:pt x="4459" y="487"/>
                  </a:lnTo>
                  <a:lnTo>
                    <a:pt x="4513" y="625"/>
                  </a:lnTo>
                  <a:lnTo>
                    <a:pt x="4559" y="743"/>
                  </a:lnTo>
                  <a:lnTo>
                    <a:pt x="4587" y="935"/>
                  </a:lnTo>
                  <a:lnTo>
                    <a:pt x="4623" y="1073"/>
                  </a:lnTo>
                  <a:lnTo>
                    <a:pt x="4641" y="1237"/>
                  </a:lnTo>
                  <a:lnTo>
                    <a:pt x="4596" y="1356"/>
                  </a:lnTo>
                  <a:lnTo>
                    <a:pt x="4715" y="1502"/>
                  </a:lnTo>
                  <a:lnTo>
                    <a:pt x="4779" y="1685"/>
                  </a:lnTo>
                  <a:lnTo>
                    <a:pt x="4870" y="1841"/>
                  </a:lnTo>
                  <a:close/>
                </a:path>
              </a:pathLst>
            </a:custGeom>
            <a:solidFill>
              <a:srgbClr val="CC00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13" name="Google Shape;113;p16"/>
            <p:cNvSpPr/>
            <p:nvPr/>
          </p:nvSpPr>
          <p:spPr>
            <a:xfrm>
              <a:off x="4832773" y="2616200"/>
              <a:ext cx="576262" cy="554038"/>
            </a:xfrm>
            <a:custGeom>
              <a:rect b="b" l="l" r="r" t="t"/>
              <a:pathLst>
                <a:path extrusionOk="0" h="1740" w="1792">
                  <a:moveTo>
                    <a:pt x="1362" y="27"/>
                  </a:moveTo>
                  <a:lnTo>
                    <a:pt x="1252" y="46"/>
                  </a:lnTo>
                  <a:lnTo>
                    <a:pt x="1142" y="128"/>
                  </a:lnTo>
                  <a:lnTo>
                    <a:pt x="1042" y="54"/>
                  </a:lnTo>
                  <a:lnTo>
                    <a:pt x="868" y="27"/>
                  </a:lnTo>
                  <a:lnTo>
                    <a:pt x="868" y="183"/>
                  </a:lnTo>
                  <a:lnTo>
                    <a:pt x="813" y="257"/>
                  </a:lnTo>
                  <a:lnTo>
                    <a:pt x="813" y="383"/>
                  </a:lnTo>
                  <a:lnTo>
                    <a:pt x="669" y="501"/>
                  </a:lnTo>
                  <a:lnTo>
                    <a:pt x="658" y="657"/>
                  </a:lnTo>
                  <a:lnTo>
                    <a:pt x="567" y="720"/>
                  </a:lnTo>
                  <a:lnTo>
                    <a:pt x="438" y="695"/>
                  </a:lnTo>
                  <a:lnTo>
                    <a:pt x="300" y="677"/>
                  </a:lnTo>
                  <a:lnTo>
                    <a:pt x="219" y="729"/>
                  </a:lnTo>
                  <a:lnTo>
                    <a:pt x="219" y="873"/>
                  </a:lnTo>
                  <a:lnTo>
                    <a:pt x="192" y="1041"/>
                  </a:lnTo>
                  <a:lnTo>
                    <a:pt x="97" y="1137"/>
                  </a:lnTo>
                  <a:lnTo>
                    <a:pt x="0" y="1244"/>
                  </a:lnTo>
                  <a:lnTo>
                    <a:pt x="111" y="1326"/>
                  </a:lnTo>
                  <a:lnTo>
                    <a:pt x="255" y="1272"/>
                  </a:lnTo>
                  <a:lnTo>
                    <a:pt x="375" y="1383"/>
                  </a:lnTo>
                  <a:lnTo>
                    <a:pt x="411" y="1481"/>
                  </a:lnTo>
                  <a:lnTo>
                    <a:pt x="520" y="1536"/>
                  </a:lnTo>
                  <a:lnTo>
                    <a:pt x="615" y="1548"/>
                  </a:lnTo>
                  <a:lnTo>
                    <a:pt x="796" y="1679"/>
                  </a:lnTo>
                  <a:lnTo>
                    <a:pt x="921" y="1740"/>
                  </a:lnTo>
                  <a:lnTo>
                    <a:pt x="983" y="1647"/>
                  </a:lnTo>
                  <a:lnTo>
                    <a:pt x="1047" y="1555"/>
                  </a:lnTo>
                  <a:lnTo>
                    <a:pt x="1197" y="1463"/>
                  </a:lnTo>
                  <a:lnTo>
                    <a:pt x="1344" y="1435"/>
                  </a:lnTo>
                  <a:lnTo>
                    <a:pt x="1417" y="1353"/>
                  </a:lnTo>
                  <a:lnTo>
                    <a:pt x="1472" y="1262"/>
                  </a:lnTo>
                  <a:lnTo>
                    <a:pt x="1371" y="1225"/>
                  </a:lnTo>
                  <a:lnTo>
                    <a:pt x="1298" y="1189"/>
                  </a:lnTo>
                  <a:lnTo>
                    <a:pt x="1197" y="1152"/>
                  </a:lnTo>
                  <a:lnTo>
                    <a:pt x="1115" y="1088"/>
                  </a:lnTo>
                  <a:lnTo>
                    <a:pt x="1124" y="1006"/>
                  </a:lnTo>
                  <a:lnTo>
                    <a:pt x="1170" y="914"/>
                  </a:lnTo>
                  <a:lnTo>
                    <a:pt x="1298" y="914"/>
                  </a:lnTo>
                  <a:lnTo>
                    <a:pt x="1426" y="896"/>
                  </a:lnTo>
                  <a:lnTo>
                    <a:pt x="1481" y="805"/>
                  </a:lnTo>
                  <a:lnTo>
                    <a:pt x="1508" y="667"/>
                  </a:lnTo>
                  <a:lnTo>
                    <a:pt x="1572" y="567"/>
                  </a:lnTo>
                  <a:lnTo>
                    <a:pt x="1618" y="466"/>
                  </a:lnTo>
                  <a:lnTo>
                    <a:pt x="1627" y="393"/>
                  </a:lnTo>
                  <a:lnTo>
                    <a:pt x="1700" y="347"/>
                  </a:lnTo>
                  <a:lnTo>
                    <a:pt x="1792" y="302"/>
                  </a:lnTo>
                  <a:lnTo>
                    <a:pt x="1792" y="201"/>
                  </a:lnTo>
                  <a:lnTo>
                    <a:pt x="1682" y="183"/>
                  </a:lnTo>
                  <a:lnTo>
                    <a:pt x="1645" y="82"/>
                  </a:lnTo>
                  <a:lnTo>
                    <a:pt x="1545" y="18"/>
                  </a:lnTo>
                  <a:lnTo>
                    <a:pt x="1444" y="0"/>
                  </a:lnTo>
                  <a:lnTo>
                    <a:pt x="1362" y="27"/>
                  </a:lnTo>
                  <a:close/>
                </a:path>
              </a:pathLst>
            </a:custGeom>
            <a:solidFill>
              <a:srgbClr val="CC00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22850" lIns="45725" spcFirstLastPara="1" rIns="45725" wrap="square" tIns="22850">
              <a:noAutofit/>
            </a:bodyPr>
            <a:lstStyle/>
            <a:p>
              <a:pPr indent="0" lvl="0" marL="0" marR="0" rtl="0" algn="l">
                <a:spcBef>
                  <a:spcPts val="0"/>
                </a:spcBef>
                <a:spcAft>
                  <a:spcPts val="0"/>
                </a:spcAft>
                <a:buNone/>
              </a:pPr>
              <a:r>
                <a:t/>
              </a:r>
              <a:endParaRPr b="1" sz="900">
                <a:solidFill>
                  <a:srgbClr val="000000"/>
                </a:solidFill>
                <a:latin typeface="Arial"/>
                <a:ea typeface="Arial"/>
                <a:cs typeface="Arial"/>
                <a:sym typeface="Arial"/>
              </a:endParaRPr>
            </a:p>
          </p:txBody>
        </p:sp>
        <p:sp>
          <p:nvSpPr>
            <p:cNvPr id="114" name="Google Shape;114;p16"/>
            <p:cNvSpPr/>
            <p:nvPr/>
          </p:nvSpPr>
          <p:spPr>
            <a:xfrm>
              <a:off x="5128048" y="2282825"/>
              <a:ext cx="1074741" cy="1085848"/>
            </a:xfrm>
            <a:custGeom>
              <a:rect b="b" l="l" r="r" t="t"/>
              <a:pathLst>
                <a:path extrusionOk="0" h="3414" w="3330">
                  <a:moveTo>
                    <a:pt x="121" y="1107"/>
                  </a:moveTo>
                  <a:lnTo>
                    <a:pt x="211" y="1024"/>
                  </a:lnTo>
                  <a:lnTo>
                    <a:pt x="306" y="997"/>
                  </a:lnTo>
                  <a:lnTo>
                    <a:pt x="321" y="933"/>
                  </a:lnTo>
                  <a:lnTo>
                    <a:pt x="424" y="904"/>
                  </a:lnTo>
                  <a:lnTo>
                    <a:pt x="550" y="913"/>
                  </a:lnTo>
                  <a:lnTo>
                    <a:pt x="649" y="831"/>
                  </a:lnTo>
                  <a:lnTo>
                    <a:pt x="733" y="897"/>
                  </a:lnTo>
                  <a:lnTo>
                    <a:pt x="825" y="886"/>
                  </a:lnTo>
                  <a:lnTo>
                    <a:pt x="844" y="805"/>
                  </a:lnTo>
                  <a:lnTo>
                    <a:pt x="927" y="741"/>
                  </a:lnTo>
                  <a:lnTo>
                    <a:pt x="1071" y="705"/>
                  </a:lnTo>
                  <a:lnTo>
                    <a:pt x="1053" y="805"/>
                  </a:lnTo>
                  <a:lnTo>
                    <a:pt x="1026" y="904"/>
                  </a:lnTo>
                  <a:lnTo>
                    <a:pt x="1074" y="1050"/>
                  </a:lnTo>
                  <a:lnTo>
                    <a:pt x="1147" y="1143"/>
                  </a:lnTo>
                  <a:lnTo>
                    <a:pt x="1270" y="1153"/>
                  </a:lnTo>
                  <a:lnTo>
                    <a:pt x="1363" y="1114"/>
                  </a:lnTo>
                  <a:lnTo>
                    <a:pt x="1356" y="1035"/>
                  </a:lnTo>
                  <a:lnTo>
                    <a:pt x="1453" y="906"/>
                  </a:lnTo>
                  <a:lnTo>
                    <a:pt x="1551" y="832"/>
                  </a:lnTo>
                  <a:lnTo>
                    <a:pt x="1675" y="748"/>
                  </a:lnTo>
                  <a:lnTo>
                    <a:pt x="1638" y="675"/>
                  </a:lnTo>
                  <a:lnTo>
                    <a:pt x="1666" y="568"/>
                  </a:lnTo>
                  <a:lnTo>
                    <a:pt x="1740" y="585"/>
                  </a:lnTo>
                  <a:lnTo>
                    <a:pt x="1830" y="547"/>
                  </a:lnTo>
                  <a:lnTo>
                    <a:pt x="1972" y="567"/>
                  </a:lnTo>
                  <a:lnTo>
                    <a:pt x="2070" y="613"/>
                  </a:lnTo>
                  <a:lnTo>
                    <a:pt x="2121" y="513"/>
                  </a:lnTo>
                  <a:lnTo>
                    <a:pt x="2235" y="469"/>
                  </a:lnTo>
                  <a:lnTo>
                    <a:pt x="2331" y="520"/>
                  </a:lnTo>
                  <a:lnTo>
                    <a:pt x="2439" y="559"/>
                  </a:lnTo>
                  <a:lnTo>
                    <a:pt x="2608" y="678"/>
                  </a:lnTo>
                  <a:lnTo>
                    <a:pt x="2589" y="748"/>
                  </a:lnTo>
                  <a:lnTo>
                    <a:pt x="2535" y="807"/>
                  </a:lnTo>
                  <a:lnTo>
                    <a:pt x="2535" y="946"/>
                  </a:lnTo>
                  <a:lnTo>
                    <a:pt x="2572" y="1042"/>
                  </a:lnTo>
                  <a:lnTo>
                    <a:pt x="2661" y="1042"/>
                  </a:lnTo>
                  <a:lnTo>
                    <a:pt x="2782" y="1003"/>
                  </a:lnTo>
                  <a:lnTo>
                    <a:pt x="2856" y="906"/>
                  </a:lnTo>
                  <a:lnTo>
                    <a:pt x="2718" y="813"/>
                  </a:lnTo>
                  <a:lnTo>
                    <a:pt x="2793" y="729"/>
                  </a:lnTo>
                  <a:lnTo>
                    <a:pt x="2902" y="741"/>
                  </a:lnTo>
                  <a:lnTo>
                    <a:pt x="2973" y="657"/>
                  </a:lnTo>
                  <a:lnTo>
                    <a:pt x="2875" y="615"/>
                  </a:lnTo>
                  <a:lnTo>
                    <a:pt x="2842" y="571"/>
                  </a:lnTo>
                  <a:lnTo>
                    <a:pt x="2764" y="501"/>
                  </a:lnTo>
                  <a:lnTo>
                    <a:pt x="2781" y="339"/>
                  </a:lnTo>
                  <a:lnTo>
                    <a:pt x="2755" y="165"/>
                  </a:lnTo>
                  <a:lnTo>
                    <a:pt x="2898" y="82"/>
                  </a:lnTo>
                  <a:lnTo>
                    <a:pt x="3028" y="61"/>
                  </a:lnTo>
                  <a:lnTo>
                    <a:pt x="3147" y="55"/>
                  </a:lnTo>
                  <a:lnTo>
                    <a:pt x="3202" y="0"/>
                  </a:lnTo>
                  <a:lnTo>
                    <a:pt x="3239" y="118"/>
                  </a:lnTo>
                  <a:lnTo>
                    <a:pt x="3239" y="265"/>
                  </a:lnTo>
                  <a:lnTo>
                    <a:pt x="3284" y="384"/>
                  </a:lnTo>
                  <a:lnTo>
                    <a:pt x="3330" y="530"/>
                  </a:lnTo>
                  <a:lnTo>
                    <a:pt x="3303" y="694"/>
                  </a:lnTo>
                  <a:lnTo>
                    <a:pt x="3293" y="886"/>
                  </a:lnTo>
                  <a:lnTo>
                    <a:pt x="3293" y="1161"/>
                  </a:lnTo>
                  <a:lnTo>
                    <a:pt x="3266" y="1426"/>
                  </a:lnTo>
                  <a:lnTo>
                    <a:pt x="3229" y="1545"/>
                  </a:lnTo>
                  <a:lnTo>
                    <a:pt x="3248" y="1664"/>
                  </a:lnTo>
                  <a:lnTo>
                    <a:pt x="3184" y="1746"/>
                  </a:lnTo>
                  <a:lnTo>
                    <a:pt x="3202" y="1856"/>
                  </a:lnTo>
                  <a:lnTo>
                    <a:pt x="3193" y="1984"/>
                  </a:lnTo>
                  <a:lnTo>
                    <a:pt x="3129" y="2011"/>
                  </a:lnTo>
                  <a:lnTo>
                    <a:pt x="2983" y="1901"/>
                  </a:lnTo>
                  <a:lnTo>
                    <a:pt x="2891" y="1837"/>
                  </a:lnTo>
                  <a:lnTo>
                    <a:pt x="2791" y="1755"/>
                  </a:lnTo>
                  <a:lnTo>
                    <a:pt x="2708" y="1764"/>
                  </a:lnTo>
                  <a:lnTo>
                    <a:pt x="2617" y="1810"/>
                  </a:lnTo>
                  <a:lnTo>
                    <a:pt x="2589" y="1865"/>
                  </a:lnTo>
                  <a:lnTo>
                    <a:pt x="2480" y="1974"/>
                  </a:lnTo>
                  <a:lnTo>
                    <a:pt x="2434" y="2066"/>
                  </a:lnTo>
                  <a:lnTo>
                    <a:pt x="2352" y="2185"/>
                  </a:lnTo>
                  <a:lnTo>
                    <a:pt x="2224" y="2322"/>
                  </a:lnTo>
                  <a:lnTo>
                    <a:pt x="2178" y="2432"/>
                  </a:lnTo>
                  <a:lnTo>
                    <a:pt x="2187" y="2569"/>
                  </a:lnTo>
                  <a:lnTo>
                    <a:pt x="2187" y="2651"/>
                  </a:lnTo>
                  <a:lnTo>
                    <a:pt x="2205" y="2742"/>
                  </a:lnTo>
                  <a:lnTo>
                    <a:pt x="2288" y="2779"/>
                  </a:lnTo>
                  <a:lnTo>
                    <a:pt x="2297" y="2916"/>
                  </a:lnTo>
                  <a:lnTo>
                    <a:pt x="2361" y="3008"/>
                  </a:lnTo>
                  <a:lnTo>
                    <a:pt x="2407" y="3108"/>
                  </a:lnTo>
                  <a:lnTo>
                    <a:pt x="2498" y="3181"/>
                  </a:lnTo>
                  <a:lnTo>
                    <a:pt x="2575" y="3247"/>
                  </a:lnTo>
                  <a:lnTo>
                    <a:pt x="2494" y="3283"/>
                  </a:lnTo>
                  <a:lnTo>
                    <a:pt x="2341" y="3294"/>
                  </a:lnTo>
                  <a:lnTo>
                    <a:pt x="2065" y="3235"/>
                  </a:lnTo>
                  <a:lnTo>
                    <a:pt x="1930" y="3259"/>
                  </a:lnTo>
                  <a:lnTo>
                    <a:pt x="1824" y="3198"/>
                  </a:lnTo>
                  <a:lnTo>
                    <a:pt x="1666" y="3282"/>
                  </a:lnTo>
                  <a:lnTo>
                    <a:pt x="1389" y="3283"/>
                  </a:lnTo>
                  <a:lnTo>
                    <a:pt x="1236" y="3414"/>
                  </a:lnTo>
                  <a:lnTo>
                    <a:pt x="1116" y="3334"/>
                  </a:lnTo>
                  <a:lnTo>
                    <a:pt x="1057" y="3225"/>
                  </a:lnTo>
                  <a:lnTo>
                    <a:pt x="933" y="3160"/>
                  </a:lnTo>
                  <a:lnTo>
                    <a:pt x="774" y="3037"/>
                  </a:lnTo>
                  <a:lnTo>
                    <a:pt x="633" y="2913"/>
                  </a:lnTo>
                  <a:lnTo>
                    <a:pt x="514" y="2935"/>
                  </a:lnTo>
                  <a:lnTo>
                    <a:pt x="405" y="2863"/>
                  </a:lnTo>
                  <a:lnTo>
                    <a:pt x="337" y="2899"/>
                  </a:lnTo>
                  <a:lnTo>
                    <a:pt x="235" y="2874"/>
                  </a:lnTo>
                  <a:lnTo>
                    <a:pt x="54" y="2820"/>
                  </a:lnTo>
                  <a:lnTo>
                    <a:pt x="0" y="2790"/>
                  </a:lnTo>
                  <a:lnTo>
                    <a:pt x="127" y="2604"/>
                  </a:lnTo>
                  <a:lnTo>
                    <a:pt x="277" y="2514"/>
                  </a:lnTo>
                  <a:lnTo>
                    <a:pt x="423" y="2485"/>
                  </a:lnTo>
                  <a:lnTo>
                    <a:pt x="502" y="2395"/>
                  </a:lnTo>
                  <a:lnTo>
                    <a:pt x="550" y="2313"/>
                  </a:lnTo>
                  <a:lnTo>
                    <a:pt x="451" y="2277"/>
                  </a:lnTo>
                  <a:lnTo>
                    <a:pt x="382" y="2244"/>
                  </a:lnTo>
                  <a:lnTo>
                    <a:pt x="277" y="2203"/>
                  </a:lnTo>
                  <a:lnTo>
                    <a:pt x="195" y="2139"/>
                  </a:lnTo>
                  <a:lnTo>
                    <a:pt x="204" y="2058"/>
                  </a:lnTo>
                  <a:lnTo>
                    <a:pt x="247" y="1966"/>
                  </a:lnTo>
                  <a:lnTo>
                    <a:pt x="375" y="1965"/>
                  </a:lnTo>
                  <a:lnTo>
                    <a:pt x="507" y="1947"/>
                  </a:lnTo>
                  <a:lnTo>
                    <a:pt x="559" y="1852"/>
                  </a:lnTo>
                  <a:lnTo>
                    <a:pt x="588" y="1717"/>
                  </a:lnTo>
                  <a:lnTo>
                    <a:pt x="654" y="1614"/>
                  </a:lnTo>
                  <a:lnTo>
                    <a:pt x="697" y="1516"/>
                  </a:lnTo>
                  <a:lnTo>
                    <a:pt x="706" y="1444"/>
                  </a:lnTo>
                  <a:lnTo>
                    <a:pt x="783" y="1395"/>
                  </a:lnTo>
                  <a:lnTo>
                    <a:pt x="871" y="1353"/>
                  </a:lnTo>
                  <a:lnTo>
                    <a:pt x="871" y="1252"/>
                  </a:lnTo>
                  <a:lnTo>
                    <a:pt x="762" y="1236"/>
                  </a:lnTo>
                  <a:lnTo>
                    <a:pt x="726" y="1134"/>
                  </a:lnTo>
                  <a:lnTo>
                    <a:pt x="624" y="1069"/>
                  </a:lnTo>
                  <a:lnTo>
                    <a:pt x="523" y="1050"/>
                  </a:lnTo>
                  <a:lnTo>
                    <a:pt x="441" y="1077"/>
                  </a:lnTo>
                  <a:lnTo>
                    <a:pt x="333" y="1098"/>
                  </a:lnTo>
                  <a:lnTo>
                    <a:pt x="220" y="1179"/>
                  </a:lnTo>
                  <a:lnTo>
                    <a:pt x="121" y="1107"/>
                  </a:lnTo>
                  <a:close/>
                </a:path>
              </a:pathLst>
            </a:custGeom>
            <a:solidFill>
              <a:srgbClr val="CC00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15" name="Google Shape;115;p16"/>
            <p:cNvSpPr/>
            <p:nvPr/>
          </p:nvSpPr>
          <p:spPr>
            <a:xfrm>
              <a:off x="4780386" y="3713163"/>
              <a:ext cx="642938" cy="634999"/>
            </a:xfrm>
            <a:custGeom>
              <a:rect b="b" l="l" r="r" t="t"/>
              <a:pathLst>
                <a:path extrusionOk="0" h="1998" w="1992">
                  <a:moveTo>
                    <a:pt x="1169" y="27"/>
                  </a:moveTo>
                  <a:lnTo>
                    <a:pt x="989" y="70"/>
                  </a:lnTo>
                  <a:lnTo>
                    <a:pt x="879" y="154"/>
                  </a:lnTo>
                  <a:lnTo>
                    <a:pt x="696" y="216"/>
                  </a:lnTo>
                  <a:lnTo>
                    <a:pt x="587" y="373"/>
                  </a:lnTo>
                  <a:lnTo>
                    <a:pt x="444" y="492"/>
                  </a:lnTo>
                  <a:lnTo>
                    <a:pt x="386" y="619"/>
                  </a:lnTo>
                  <a:lnTo>
                    <a:pt x="291" y="751"/>
                  </a:lnTo>
                  <a:lnTo>
                    <a:pt x="156" y="912"/>
                  </a:lnTo>
                  <a:lnTo>
                    <a:pt x="0" y="972"/>
                  </a:lnTo>
                  <a:lnTo>
                    <a:pt x="24" y="1164"/>
                  </a:lnTo>
                  <a:lnTo>
                    <a:pt x="134" y="1261"/>
                  </a:lnTo>
                  <a:lnTo>
                    <a:pt x="176" y="1416"/>
                  </a:lnTo>
                  <a:lnTo>
                    <a:pt x="228" y="1563"/>
                  </a:lnTo>
                  <a:lnTo>
                    <a:pt x="300" y="1684"/>
                  </a:lnTo>
                  <a:lnTo>
                    <a:pt x="398" y="1786"/>
                  </a:lnTo>
                  <a:lnTo>
                    <a:pt x="488" y="1894"/>
                  </a:lnTo>
                  <a:lnTo>
                    <a:pt x="575" y="1971"/>
                  </a:lnTo>
                  <a:lnTo>
                    <a:pt x="696" y="1995"/>
                  </a:lnTo>
                  <a:lnTo>
                    <a:pt x="819" y="1998"/>
                  </a:lnTo>
                  <a:lnTo>
                    <a:pt x="911" y="1800"/>
                  </a:lnTo>
                  <a:lnTo>
                    <a:pt x="966" y="1705"/>
                  </a:lnTo>
                  <a:lnTo>
                    <a:pt x="1037" y="1630"/>
                  </a:lnTo>
                  <a:lnTo>
                    <a:pt x="1082" y="1540"/>
                  </a:lnTo>
                  <a:lnTo>
                    <a:pt x="1209" y="1512"/>
                  </a:lnTo>
                  <a:lnTo>
                    <a:pt x="1290" y="1503"/>
                  </a:lnTo>
                  <a:lnTo>
                    <a:pt x="1391" y="1504"/>
                  </a:lnTo>
                  <a:lnTo>
                    <a:pt x="1506" y="1467"/>
                  </a:lnTo>
                  <a:lnTo>
                    <a:pt x="1583" y="1408"/>
                  </a:lnTo>
                  <a:lnTo>
                    <a:pt x="1649" y="1347"/>
                  </a:lnTo>
                  <a:lnTo>
                    <a:pt x="1724" y="1263"/>
                  </a:lnTo>
                  <a:lnTo>
                    <a:pt x="1776" y="1191"/>
                  </a:lnTo>
                  <a:lnTo>
                    <a:pt x="1752" y="1114"/>
                  </a:lnTo>
                  <a:lnTo>
                    <a:pt x="1800" y="1023"/>
                  </a:lnTo>
                  <a:lnTo>
                    <a:pt x="1871" y="987"/>
                  </a:lnTo>
                  <a:lnTo>
                    <a:pt x="1905" y="906"/>
                  </a:lnTo>
                  <a:lnTo>
                    <a:pt x="1968" y="810"/>
                  </a:lnTo>
                  <a:lnTo>
                    <a:pt x="1991" y="706"/>
                  </a:lnTo>
                  <a:lnTo>
                    <a:pt x="1992" y="567"/>
                  </a:lnTo>
                  <a:lnTo>
                    <a:pt x="1887" y="436"/>
                  </a:lnTo>
                  <a:lnTo>
                    <a:pt x="1754" y="351"/>
                  </a:lnTo>
                  <a:lnTo>
                    <a:pt x="1667" y="274"/>
                  </a:lnTo>
                  <a:lnTo>
                    <a:pt x="1571" y="135"/>
                  </a:lnTo>
                  <a:lnTo>
                    <a:pt x="1437" y="84"/>
                  </a:lnTo>
                  <a:lnTo>
                    <a:pt x="1320" y="0"/>
                  </a:lnTo>
                  <a:lnTo>
                    <a:pt x="1169" y="27"/>
                  </a:lnTo>
                  <a:close/>
                </a:path>
              </a:pathLst>
            </a:custGeom>
            <a:no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grpSp>
          <p:nvGrpSpPr>
            <p:cNvPr id="116" name="Google Shape;116;p16"/>
            <p:cNvGrpSpPr/>
            <p:nvPr/>
          </p:nvGrpSpPr>
          <p:grpSpPr>
            <a:xfrm>
              <a:off x="6501234" y="861470"/>
              <a:ext cx="2573700" cy="2404484"/>
              <a:chOff x="588316" y="3921330"/>
              <a:chExt cx="2573700" cy="2404484"/>
            </a:xfrm>
          </p:grpSpPr>
          <p:sp>
            <p:nvSpPr>
              <p:cNvPr id="117" name="Google Shape;117;p16"/>
              <p:cNvSpPr/>
              <p:nvPr/>
            </p:nvSpPr>
            <p:spPr>
              <a:xfrm>
                <a:off x="588316" y="4111213"/>
                <a:ext cx="2573700" cy="2214600"/>
              </a:xfrm>
              <a:prstGeom prst="roundRect">
                <a:avLst>
                  <a:gd fmla="val 11361" name="adj"/>
                </a:avLst>
              </a:prstGeom>
              <a:noFill/>
              <a:ln cap="flat" cmpd="sng" w="9525">
                <a:solidFill>
                  <a:srgbClr val="A5A5A5"/>
                </a:solidFill>
                <a:prstDash val="dash"/>
                <a:miter lim="800000"/>
                <a:headEnd len="sm" w="sm" type="none"/>
                <a:tailEnd len="sm" w="sm" type="none"/>
              </a:ln>
            </p:spPr>
            <p:txBody>
              <a:bodyPr anchorCtr="0" anchor="ctr" bIns="22850" lIns="45700" spcFirstLastPara="1" rIns="45700" wrap="square" tIns="22850">
                <a:noAutofit/>
              </a:bodyPr>
              <a:lstStyle/>
              <a:p>
                <a:pPr indent="0" lvl="0" marL="0" marR="0" rtl="0" algn="l">
                  <a:spcBef>
                    <a:spcPts val="0"/>
                  </a:spcBef>
                  <a:spcAft>
                    <a:spcPts val="0"/>
                  </a:spcAft>
                  <a:buNone/>
                </a:pPr>
                <a:r>
                  <a:rPr lang="en" sz="900">
                    <a:solidFill>
                      <a:srgbClr val="000000"/>
                    </a:solidFill>
                    <a:latin typeface="Calibri"/>
                    <a:ea typeface="Calibri"/>
                    <a:cs typeface="Calibri"/>
                    <a:sym typeface="Calibri"/>
                  </a:rPr>
                  <a:t>          </a:t>
                </a:r>
                <a:endParaRPr sz="900">
                  <a:solidFill>
                    <a:srgbClr val="000000"/>
                  </a:solidFill>
                  <a:latin typeface="Calibri"/>
                  <a:ea typeface="Calibri"/>
                  <a:cs typeface="Calibri"/>
                  <a:sym typeface="Calibri"/>
                </a:endParaRPr>
              </a:p>
            </p:txBody>
          </p:sp>
          <p:sp>
            <p:nvSpPr>
              <p:cNvPr id="118" name="Google Shape;118;p16"/>
              <p:cNvSpPr/>
              <p:nvPr/>
            </p:nvSpPr>
            <p:spPr>
              <a:xfrm>
                <a:off x="1012767" y="3921330"/>
                <a:ext cx="1764300" cy="422700"/>
              </a:xfrm>
              <a:prstGeom prst="roundRect">
                <a:avLst>
                  <a:gd fmla="val 50000" name="adj"/>
                </a:avLst>
              </a:prstGeom>
              <a:solidFill>
                <a:srgbClr val="BFBFBF"/>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1" anchor="ctr" bIns="22850" lIns="0" spcFirstLastPara="1" rIns="0" wrap="square" tIns="22850">
                <a:noAutofit/>
              </a:bodyPr>
              <a:lstStyle/>
              <a:p>
                <a:pPr indent="0" lvl="0" marL="0" marR="0" rtl="0" algn="ctr">
                  <a:spcBef>
                    <a:spcPts val="0"/>
                  </a:spcBef>
                  <a:spcAft>
                    <a:spcPts val="0"/>
                  </a:spcAft>
                  <a:buNone/>
                </a:pPr>
                <a:r>
                  <a:rPr b="1" lang="en" sz="800">
                    <a:solidFill>
                      <a:srgbClr val="000000"/>
                    </a:solidFill>
                    <a:latin typeface="Open Sans"/>
                    <a:ea typeface="Open Sans"/>
                    <a:cs typeface="Open Sans"/>
                    <a:sym typeface="Open Sans"/>
                  </a:rPr>
                  <a:t>Gauteng</a:t>
                </a:r>
                <a:endParaRPr sz="800">
                  <a:latin typeface="Open Sans"/>
                  <a:ea typeface="Open Sans"/>
                  <a:cs typeface="Open Sans"/>
                  <a:sym typeface="Open Sans"/>
                </a:endParaRPr>
              </a:p>
            </p:txBody>
          </p:sp>
          <p:sp>
            <p:nvSpPr>
              <p:cNvPr id="119" name="Google Shape;119;p16"/>
              <p:cNvSpPr txBox="1"/>
              <p:nvPr/>
            </p:nvSpPr>
            <p:spPr>
              <a:xfrm>
                <a:off x="800360" y="4419202"/>
                <a:ext cx="2206800" cy="1821900"/>
              </a:xfrm>
              <a:prstGeom prst="rect">
                <a:avLst/>
              </a:prstGeom>
              <a:noFill/>
              <a:ln>
                <a:noFill/>
              </a:ln>
            </p:spPr>
            <p:txBody>
              <a:bodyPr anchorCtr="0" anchor="t" bIns="22850" lIns="45725" spcFirstLastPara="1" rIns="45725" wrap="square" tIns="22850">
                <a:noAutofit/>
              </a:bodyPr>
              <a:lstStyle/>
              <a:p>
                <a:pPr indent="0" lvl="0" marL="0" rtl="0" algn="l">
                  <a:lnSpc>
                    <a:spcPct val="114000"/>
                  </a:lnSpc>
                  <a:spcBef>
                    <a:spcPts val="0"/>
                  </a:spcBef>
                  <a:spcAft>
                    <a:spcPts val="0"/>
                  </a:spcAft>
                  <a:buNone/>
                </a:pPr>
                <a:r>
                  <a:rPr b="1" i="1" lang="en" sz="600">
                    <a:solidFill>
                      <a:srgbClr val="FFFFFF"/>
                    </a:solidFill>
                    <a:highlight>
                      <a:srgbClr val="CC0000"/>
                    </a:highlight>
                    <a:latin typeface="Open Sans"/>
                    <a:ea typeface="Open Sans"/>
                    <a:cs typeface="Open Sans"/>
                    <a:sym typeface="Open Sans"/>
                  </a:rPr>
                  <a:t> 2013 - present </a:t>
                </a:r>
                <a:r>
                  <a:rPr b="1" i="1" lang="en" sz="600">
                    <a:solidFill>
                      <a:srgbClr val="FFFFFF"/>
                    </a:solidFill>
                    <a:latin typeface="Open Sans"/>
                    <a:ea typeface="Open Sans"/>
                    <a:cs typeface="Open Sans"/>
                    <a:sym typeface="Open Sans"/>
                  </a:rPr>
                  <a:t> </a:t>
                </a:r>
                <a:r>
                  <a:rPr b="1" lang="en" sz="600">
                    <a:solidFill>
                      <a:srgbClr val="FFFFFF"/>
                    </a:solidFill>
                    <a:latin typeface="Open Sans"/>
                    <a:ea typeface="Open Sans"/>
                    <a:cs typeface="Open Sans"/>
                    <a:sym typeface="Open Sans"/>
                  </a:rPr>
                  <a:t>Geekulcha HQ - where it all began</a:t>
                </a:r>
                <a:endParaRPr b="1" sz="6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GKSS-VUT Vanderbijlpark</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GKSS-TUT Soshanguve</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GKSS-RGIT Pretoria</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GKSS-RC Braamfontein</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GKSS-TNC Mamelodi</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Geekulcha Annual Hackathon</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Information Security Hackathons</a:t>
                </a:r>
                <a:endParaRPr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rgbClr val="FFFFFF"/>
                    </a:solidFill>
                    <a:latin typeface="Open Sans"/>
                    <a:ea typeface="Open Sans"/>
                    <a:cs typeface="Open Sans"/>
                    <a:sym typeface="Open Sans"/>
                  </a:rPr>
                  <a:t>- Youth ICT and Business VacWork</a:t>
                </a:r>
                <a:endParaRPr sz="700">
                  <a:solidFill>
                    <a:srgbClr val="FFFFFF"/>
                  </a:solidFill>
                  <a:latin typeface="Open Sans"/>
                  <a:ea typeface="Open Sans"/>
                  <a:cs typeface="Open Sans"/>
                  <a:sym typeface="Open Sans"/>
                </a:endParaRPr>
              </a:p>
            </p:txBody>
          </p:sp>
        </p:grpSp>
        <p:cxnSp>
          <p:nvCxnSpPr>
            <p:cNvPr id="120" name="Google Shape;120;p16"/>
            <p:cNvCxnSpPr>
              <a:stCxn id="121" idx="6"/>
              <a:endCxn id="117" idx="1"/>
            </p:cNvCxnSpPr>
            <p:nvPr/>
          </p:nvCxnSpPr>
          <p:spPr>
            <a:xfrm flipH="1" rot="10800000">
              <a:off x="5165706" y="2158609"/>
              <a:ext cx="1335600" cy="768900"/>
            </a:xfrm>
            <a:prstGeom prst="bentConnector3">
              <a:avLst>
                <a:gd fmla="val 50009" name="adj1"/>
              </a:avLst>
            </a:prstGeom>
            <a:noFill/>
            <a:ln cap="flat" cmpd="sng" w="9525">
              <a:solidFill>
                <a:srgbClr val="C0504D"/>
              </a:solidFill>
              <a:prstDash val="dash"/>
              <a:miter lim="800000"/>
              <a:headEnd len="med" w="med" type="none"/>
              <a:tailEnd len="med" w="med" type="none"/>
            </a:ln>
          </p:spPr>
        </p:cxnSp>
        <p:sp>
          <p:nvSpPr>
            <p:cNvPr id="122" name="Google Shape;122;p16"/>
            <p:cNvSpPr/>
            <p:nvPr/>
          </p:nvSpPr>
          <p:spPr>
            <a:xfrm>
              <a:off x="5023990" y="2857357"/>
              <a:ext cx="108900" cy="108900"/>
            </a:xfrm>
            <a:prstGeom prst="ellipse">
              <a:avLst/>
            </a:prstGeom>
            <a:solidFill>
              <a:srgbClr val="C0504D"/>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grpSp>
          <p:nvGrpSpPr>
            <p:cNvPr id="123" name="Google Shape;123;p16"/>
            <p:cNvGrpSpPr/>
            <p:nvPr/>
          </p:nvGrpSpPr>
          <p:grpSpPr>
            <a:xfrm>
              <a:off x="6600231" y="3525497"/>
              <a:ext cx="2476386" cy="1480023"/>
              <a:chOff x="684682" y="4957529"/>
              <a:chExt cx="2476386" cy="1480023"/>
            </a:xfrm>
          </p:grpSpPr>
          <p:sp>
            <p:nvSpPr>
              <p:cNvPr id="124" name="Google Shape;124;p16"/>
              <p:cNvSpPr/>
              <p:nvPr/>
            </p:nvSpPr>
            <p:spPr>
              <a:xfrm>
                <a:off x="684682" y="5177852"/>
                <a:ext cx="2443500" cy="1259700"/>
              </a:xfrm>
              <a:prstGeom prst="roundRect">
                <a:avLst>
                  <a:gd fmla="val 11361" name="adj"/>
                </a:avLst>
              </a:prstGeom>
              <a:noFill/>
              <a:ln cap="flat" cmpd="sng" w="9525">
                <a:solidFill>
                  <a:srgbClr val="A5A5A5"/>
                </a:solidFill>
                <a:prstDash val="dash"/>
                <a:miter lim="800000"/>
                <a:headEnd len="sm" w="sm" type="none"/>
                <a:tailEnd len="sm" w="sm" type="none"/>
              </a:ln>
            </p:spPr>
            <p:txBody>
              <a:bodyPr anchorCtr="0" anchor="ctr" bIns="22850" lIns="45700" spcFirstLastPara="1" rIns="45700" wrap="square" tIns="22850">
                <a:noAutofit/>
              </a:bodyPr>
              <a:lstStyle/>
              <a:p>
                <a:pPr indent="0" lvl="0" marL="0" marR="0" rtl="0" algn="l">
                  <a:spcBef>
                    <a:spcPts val="0"/>
                  </a:spcBef>
                  <a:spcAft>
                    <a:spcPts val="0"/>
                  </a:spcAft>
                  <a:buNone/>
                </a:pPr>
                <a:r>
                  <a:rPr lang="en" sz="900">
                    <a:solidFill>
                      <a:srgbClr val="000000"/>
                    </a:solidFill>
                    <a:latin typeface="Calibri"/>
                    <a:ea typeface="Calibri"/>
                    <a:cs typeface="Calibri"/>
                    <a:sym typeface="Calibri"/>
                  </a:rPr>
                  <a:t>          </a:t>
                </a:r>
                <a:endParaRPr sz="900">
                  <a:solidFill>
                    <a:srgbClr val="000000"/>
                  </a:solidFill>
                  <a:latin typeface="Calibri"/>
                  <a:ea typeface="Calibri"/>
                  <a:cs typeface="Calibri"/>
                  <a:sym typeface="Calibri"/>
                </a:endParaRPr>
              </a:p>
            </p:txBody>
          </p:sp>
          <p:sp>
            <p:nvSpPr>
              <p:cNvPr id="125" name="Google Shape;125;p16"/>
              <p:cNvSpPr/>
              <p:nvPr/>
            </p:nvSpPr>
            <p:spPr>
              <a:xfrm>
                <a:off x="964033" y="4957529"/>
                <a:ext cx="1675200" cy="490500"/>
              </a:xfrm>
              <a:prstGeom prst="roundRect">
                <a:avLst>
                  <a:gd fmla="val 50000" name="adj"/>
                </a:avLst>
              </a:prstGeom>
              <a:solidFill>
                <a:srgbClr val="BFBFBF"/>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1" anchor="ctr" bIns="22850" lIns="0" spcFirstLastPara="1" rIns="0" wrap="square" tIns="22850">
                <a:noAutofit/>
              </a:bodyPr>
              <a:lstStyle/>
              <a:p>
                <a:pPr indent="0" lvl="0" marL="0" marR="0" rtl="0" algn="ctr">
                  <a:spcBef>
                    <a:spcPts val="0"/>
                  </a:spcBef>
                  <a:spcAft>
                    <a:spcPts val="0"/>
                  </a:spcAft>
                  <a:buNone/>
                </a:pPr>
                <a:r>
                  <a:rPr b="1" lang="en" sz="800">
                    <a:solidFill>
                      <a:srgbClr val="000000"/>
                    </a:solidFill>
                    <a:latin typeface="Open Sans"/>
                    <a:ea typeface="Open Sans"/>
                    <a:cs typeface="Open Sans"/>
                    <a:sym typeface="Open Sans"/>
                  </a:rPr>
                  <a:t>KwaZulu-Natal</a:t>
                </a:r>
                <a:endParaRPr sz="800">
                  <a:latin typeface="Open Sans"/>
                  <a:ea typeface="Open Sans"/>
                  <a:cs typeface="Open Sans"/>
                  <a:sym typeface="Open Sans"/>
                </a:endParaRPr>
              </a:p>
            </p:txBody>
          </p:sp>
          <p:sp>
            <p:nvSpPr>
              <p:cNvPr id="126" name="Google Shape;126;p16"/>
              <p:cNvSpPr txBox="1"/>
              <p:nvPr/>
            </p:nvSpPr>
            <p:spPr>
              <a:xfrm>
                <a:off x="840268" y="5567853"/>
                <a:ext cx="2320800" cy="828600"/>
              </a:xfrm>
              <a:prstGeom prst="rect">
                <a:avLst/>
              </a:prstGeom>
              <a:noFill/>
              <a:ln>
                <a:noFill/>
              </a:ln>
            </p:spPr>
            <p:txBody>
              <a:bodyPr anchorCtr="0" anchor="t" bIns="22850" lIns="45725" spcFirstLastPara="1" rIns="45725" wrap="square" tIns="22850">
                <a:noAutofit/>
              </a:bodyPr>
              <a:lstStyle/>
              <a:p>
                <a:pPr indent="0" lvl="0" marL="0" rtl="0" algn="l">
                  <a:lnSpc>
                    <a:spcPct val="114000"/>
                  </a:lnSpc>
                  <a:spcBef>
                    <a:spcPts val="0"/>
                  </a:spcBef>
                  <a:spcAft>
                    <a:spcPts val="0"/>
                  </a:spcAft>
                  <a:buNone/>
                </a:pPr>
                <a:r>
                  <a:rPr b="1" i="1" lang="en" sz="700">
                    <a:solidFill>
                      <a:srgbClr val="FFFFFF"/>
                    </a:solidFill>
                    <a:highlight>
                      <a:srgbClr val="CC0000"/>
                    </a:highlight>
                    <a:latin typeface="Open Sans"/>
                    <a:ea typeface="Open Sans"/>
                    <a:cs typeface="Open Sans"/>
                    <a:sym typeface="Open Sans"/>
                  </a:rPr>
                  <a:t> 2014 - present </a:t>
                </a:r>
                <a:r>
                  <a:rPr b="1" i="1" lang="en" sz="700">
                    <a:solidFill>
                      <a:srgbClr val="FFFFFF"/>
                    </a:solidFill>
                    <a:latin typeface="Open Sans"/>
                    <a:ea typeface="Open Sans"/>
                    <a:cs typeface="Open Sans"/>
                    <a:sym typeface="Open Sans"/>
                  </a:rPr>
                  <a:t> </a:t>
                </a:r>
                <a:r>
                  <a:rPr b="1" lang="en" sz="700">
                    <a:solidFill>
                      <a:srgbClr val="FFFFFF"/>
                    </a:solidFill>
                    <a:latin typeface="Open Sans"/>
                    <a:ea typeface="Open Sans"/>
                    <a:cs typeface="Open Sans"/>
                    <a:sym typeface="Open Sans"/>
                  </a:rPr>
                  <a:t>Digitising the Evolution</a:t>
                </a:r>
                <a:endParaRPr b="1" sz="700">
                  <a:solidFill>
                    <a:srgbClr val="FFFFFF"/>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chemeClr val="lt1"/>
                    </a:solidFill>
                    <a:latin typeface="Open Sans"/>
                    <a:ea typeface="Open Sans"/>
                    <a:cs typeface="Open Sans"/>
                    <a:sym typeface="Open Sans"/>
                  </a:rPr>
                  <a:t>- Digital Literacy For Development </a:t>
                </a:r>
                <a:endParaRPr sz="700">
                  <a:solidFill>
                    <a:schemeClr val="lt1"/>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chemeClr val="lt1"/>
                    </a:solidFill>
                    <a:latin typeface="Open Sans"/>
                    <a:ea typeface="Open Sans"/>
                    <a:cs typeface="Open Sans"/>
                    <a:sym typeface="Open Sans"/>
                  </a:rPr>
                  <a:t>- Youth ICT and Business VacWork</a:t>
                </a:r>
                <a:endParaRPr sz="700">
                  <a:solidFill>
                    <a:schemeClr val="lt1"/>
                  </a:solidFill>
                  <a:latin typeface="Open Sans"/>
                  <a:ea typeface="Open Sans"/>
                  <a:cs typeface="Open Sans"/>
                  <a:sym typeface="Open Sans"/>
                </a:endParaRPr>
              </a:p>
              <a:p>
                <a:pPr indent="0" lvl="0" marL="0" rtl="0" algn="l">
                  <a:lnSpc>
                    <a:spcPct val="107916"/>
                  </a:lnSpc>
                  <a:spcBef>
                    <a:spcPts val="0"/>
                  </a:spcBef>
                  <a:spcAft>
                    <a:spcPts val="0"/>
                  </a:spcAft>
                  <a:buNone/>
                </a:pPr>
                <a:r>
                  <a:rPr lang="en" sz="700">
                    <a:solidFill>
                      <a:schemeClr val="lt1"/>
                    </a:solidFill>
                    <a:latin typeface="Open Sans"/>
                    <a:ea typeface="Open Sans"/>
                    <a:cs typeface="Open Sans"/>
                    <a:sym typeface="Open Sans"/>
                  </a:rPr>
                  <a:t>- Budget Data Hackathon</a:t>
                </a:r>
                <a:endParaRPr sz="700">
                  <a:solidFill>
                    <a:schemeClr val="lt1"/>
                  </a:solidFill>
                  <a:latin typeface="Open Sans"/>
                  <a:ea typeface="Open Sans"/>
                  <a:cs typeface="Open Sans"/>
                  <a:sym typeface="Open Sans"/>
                </a:endParaRPr>
              </a:p>
            </p:txBody>
          </p:sp>
        </p:grpSp>
        <p:cxnSp>
          <p:nvCxnSpPr>
            <p:cNvPr id="127" name="Google Shape;127;p16"/>
            <p:cNvCxnSpPr>
              <a:stCxn id="128" idx="4"/>
              <a:endCxn id="124" idx="1"/>
            </p:cNvCxnSpPr>
            <p:nvPr/>
          </p:nvCxnSpPr>
          <p:spPr>
            <a:xfrm flipH="1" rot="-5400000">
              <a:off x="5994046" y="3769399"/>
              <a:ext cx="434400" cy="777900"/>
            </a:xfrm>
            <a:prstGeom prst="bentConnector2">
              <a:avLst/>
            </a:prstGeom>
            <a:noFill/>
            <a:ln cap="flat" cmpd="sng" w="9525">
              <a:solidFill>
                <a:srgbClr val="C0504D"/>
              </a:solidFill>
              <a:prstDash val="dash"/>
              <a:miter lim="800000"/>
              <a:headEnd len="med" w="med" type="none"/>
              <a:tailEnd len="med" w="med" type="none"/>
            </a:ln>
          </p:spPr>
        </p:cxnSp>
        <p:sp>
          <p:nvSpPr>
            <p:cNvPr id="128" name="Google Shape;128;p16"/>
            <p:cNvSpPr/>
            <p:nvPr/>
          </p:nvSpPr>
          <p:spPr>
            <a:xfrm>
              <a:off x="5767846" y="3832249"/>
              <a:ext cx="108900" cy="108900"/>
            </a:xfrm>
            <a:prstGeom prst="ellipse">
              <a:avLst/>
            </a:prstGeom>
            <a:solidFill>
              <a:srgbClr val="C0504D"/>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29" name="Google Shape;129;p16"/>
            <p:cNvSpPr/>
            <p:nvPr/>
          </p:nvSpPr>
          <p:spPr>
            <a:xfrm>
              <a:off x="4557159" y="4915558"/>
              <a:ext cx="108900" cy="108900"/>
            </a:xfrm>
            <a:prstGeom prst="ellipse">
              <a:avLst/>
            </a:prstGeom>
            <a:solidFill>
              <a:srgbClr val="C0504D"/>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30" name="Google Shape;130;p16"/>
            <p:cNvSpPr/>
            <p:nvPr/>
          </p:nvSpPr>
          <p:spPr>
            <a:xfrm>
              <a:off x="2949423" y="5297396"/>
              <a:ext cx="108900" cy="108900"/>
            </a:xfrm>
            <a:prstGeom prst="ellipse">
              <a:avLst/>
            </a:prstGeom>
            <a:solidFill>
              <a:srgbClr val="C0504D"/>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31" name="Google Shape;131;p16"/>
            <p:cNvSpPr/>
            <p:nvPr/>
          </p:nvSpPr>
          <p:spPr>
            <a:xfrm>
              <a:off x="1873673" y="2519363"/>
              <a:ext cx="2476504" cy="2546340"/>
            </a:xfrm>
            <a:custGeom>
              <a:rect b="b" l="l" r="r" t="t"/>
              <a:pathLst>
                <a:path extrusionOk="0" h="8000" w="7682">
                  <a:moveTo>
                    <a:pt x="1156" y="6308"/>
                  </a:moveTo>
                  <a:lnTo>
                    <a:pt x="1240" y="6188"/>
                  </a:lnTo>
                  <a:lnTo>
                    <a:pt x="1324" y="6092"/>
                  </a:lnTo>
                  <a:lnTo>
                    <a:pt x="1348" y="5923"/>
                  </a:lnTo>
                  <a:lnTo>
                    <a:pt x="1480" y="5947"/>
                  </a:lnTo>
                  <a:lnTo>
                    <a:pt x="1588" y="5911"/>
                  </a:lnTo>
                  <a:lnTo>
                    <a:pt x="1648" y="5791"/>
                  </a:lnTo>
                  <a:lnTo>
                    <a:pt x="1684" y="5647"/>
                  </a:lnTo>
                  <a:lnTo>
                    <a:pt x="1816" y="5599"/>
                  </a:lnTo>
                  <a:lnTo>
                    <a:pt x="1864" y="5647"/>
                  </a:lnTo>
                  <a:lnTo>
                    <a:pt x="2007" y="5719"/>
                  </a:lnTo>
                  <a:lnTo>
                    <a:pt x="2091" y="5863"/>
                  </a:lnTo>
                  <a:lnTo>
                    <a:pt x="2163" y="5839"/>
                  </a:lnTo>
                  <a:lnTo>
                    <a:pt x="2115" y="6020"/>
                  </a:lnTo>
                  <a:lnTo>
                    <a:pt x="2127" y="6188"/>
                  </a:lnTo>
                  <a:lnTo>
                    <a:pt x="2187" y="6308"/>
                  </a:lnTo>
                  <a:lnTo>
                    <a:pt x="2259" y="6500"/>
                  </a:lnTo>
                  <a:lnTo>
                    <a:pt x="2259" y="6668"/>
                  </a:lnTo>
                  <a:lnTo>
                    <a:pt x="2283" y="6812"/>
                  </a:lnTo>
                  <a:lnTo>
                    <a:pt x="2319" y="6956"/>
                  </a:lnTo>
                  <a:lnTo>
                    <a:pt x="2415" y="7052"/>
                  </a:lnTo>
                  <a:lnTo>
                    <a:pt x="2523" y="7148"/>
                  </a:lnTo>
                  <a:lnTo>
                    <a:pt x="2655" y="7220"/>
                  </a:lnTo>
                  <a:lnTo>
                    <a:pt x="2655" y="7340"/>
                  </a:lnTo>
                  <a:lnTo>
                    <a:pt x="2583" y="7448"/>
                  </a:lnTo>
                  <a:lnTo>
                    <a:pt x="2679" y="7592"/>
                  </a:lnTo>
                  <a:lnTo>
                    <a:pt x="2643" y="7700"/>
                  </a:lnTo>
                  <a:lnTo>
                    <a:pt x="2751" y="7760"/>
                  </a:lnTo>
                  <a:lnTo>
                    <a:pt x="2751" y="7664"/>
                  </a:lnTo>
                  <a:lnTo>
                    <a:pt x="2799" y="7580"/>
                  </a:lnTo>
                  <a:lnTo>
                    <a:pt x="2871" y="7472"/>
                  </a:lnTo>
                  <a:lnTo>
                    <a:pt x="3015" y="7460"/>
                  </a:lnTo>
                  <a:lnTo>
                    <a:pt x="3087" y="7364"/>
                  </a:lnTo>
                  <a:lnTo>
                    <a:pt x="3195" y="7280"/>
                  </a:lnTo>
                  <a:lnTo>
                    <a:pt x="3267" y="7316"/>
                  </a:lnTo>
                  <a:lnTo>
                    <a:pt x="3219" y="7484"/>
                  </a:lnTo>
                  <a:lnTo>
                    <a:pt x="3171" y="7604"/>
                  </a:lnTo>
                  <a:lnTo>
                    <a:pt x="3243" y="7772"/>
                  </a:lnTo>
                  <a:lnTo>
                    <a:pt x="3267" y="7880"/>
                  </a:lnTo>
                  <a:lnTo>
                    <a:pt x="3423" y="8000"/>
                  </a:lnTo>
                  <a:lnTo>
                    <a:pt x="3567" y="7988"/>
                  </a:lnTo>
                  <a:lnTo>
                    <a:pt x="3687" y="8000"/>
                  </a:lnTo>
                  <a:lnTo>
                    <a:pt x="3783" y="7904"/>
                  </a:lnTo>
                  <a:lnTo>
                    <a:pt x="3819" y="7748"/>
                  </a:lnTo>
                  <a:lnTo>
                    <a:pt x="3915" y="7760"/>
                  </a:lnTo>
                  <a:lnTo>
                    <a:pt x="4059" y="7652"/>
                  </a:lnTo>
                  <a:lnTo>
                    <a:pt x="4023" y="7532"/>
                  </a:lnTo>
                  <a:lnTo>
                    <a:pt x="4155" y="7508"/>
                  </a:lnTo>
                  <a:lnTo>
                    <a:pt x="4263" y="7388"/>
                  </a:lnTo>
                  <a:lnTo>
                    <a:pt x="4359" y="7364"/>
                  </a:lnTo>
                  <a:lnTo>
                    <a:pt x="4371" y="7268"/>
                  </a:lnTo>
                  <a:lnTo>
                    <a:pt x="4527" y="7244"/>
                  </a:lnTo>
                  <a:lnTo>
                    <a:pt x="4635" y="7340"/>
                  </a:lnTo>
                  <a:lnTo>
                    <a:pt x="4719" y="7232"/>
                  </a:lnTo>
                  <a:lnTo>
                    <a:pt x="4851" y="7124"/>
                  </a:lnTo>
                  <a:lnTo>
                    <a:pt x="4791" y="7052"/>
                  </a:lnTo>
                  <a:lnTo>
                    <a:pt x="4863" y="6896"/>
                  </a:lnTo>
                  <a:lnTo>
                    <a:pt x="4995" y="6644"/>
                  </a:lnTo>
                  <a:lnTo>
                    <a:pt x="5163" y="6728"/>
                  </a:lnTo>
                  <a:lnTo>
                    <a:pt x="5271" y="6872"/>
                  </a:lnTo>
                  <a:lnTo>
                    <a:pt x="5475" y="6872"/>
                  </a:lnTo>
                  <a:lnTo>
                    <a:pt x="5583" y="6956"/>
                  </a:lnTo>
                  <a:lnTo>
                    <a:pt x="5727" y="7016"/>
                  </a:lnTo>
                  <a:lnTo>
                    <a:pt x="5763" y="6872"/>
                  </a:lnTo>
                  <a:lnTo>
                    <a:pt x="5906" y="6764"/>
                  </a:lnTo>
                  <a:lnTo>
                    <a:pt x="6134" y="6704"/>
                  </a:lnTo>
                  <a:lnTo>
                    <a:pt x="6290" y="6848"/>
                  </a:lnTo>
                  <a:lnTo>
                    <a:pt x="6434" y="6764"/>
                  </a:lnTo>
                  <a:lnTo>
                    <a:pt x="6542" y="6848"/>
                  </a:lnTo>
                  <a:lnTo>
                    <a:pt x="6794" y="6776"/>
                  </a:lnTo>
                  <a:lnTo>
                    <a:pt x="6830" y="6656"/>
                  </a:lnTo>
                  <a:lnTo>
                    <a:pt x="6890" y="6440"/>
                  </a:lnTo>
                  <a:lnTo>
                    <a:pt x="7070" y="6464"/>
                  </a:lnTo>
                  <a:lnTo>
                    <a:pt x="7238" y="6332"/>
                  </a:lnTo>
                  <a:lnTo>
                    <a:pt x="7428" y="6260"/>
                  </a:lnTo>
                  <a:lnTo>
                    <a:pt x="7586" y="6260"/>
                  </a:lnTo>
                  <a:lnTo>
                    <a:pt x="7682" y="6164"/>
                  </a:lnTo>
                  <a:lnTo>
                    <a:pt x="7682" y="6032"/>
                  </a:lnTo>
                  <a:lnTo>
                    <a:pt x="7670" y="5863"/>
                  </a:lnTo>
                  <a:lnTo>
                    <a:pt x="7670" y="5695"/>
                  </a:lnTo>
                  <a:lnTo>
                    <a:pt x="7490" y="5575"/>
                  </a:lnTo>
                  <a:lnTo>
                    <a:pt x="7274" y="5371"/>
                  </a:lnTo>
                  <a:lnTo>
                    <a:pt x="7058" y="5071"/>
                  </a:lnTo>
                  <a:lnTo>
                    <a:pt x="6854" y="4915"/>
                  </a:lnTo>
                  <a:lnTo>
                    <a:pt x="6698" y="4795"/>
                  </a:lnTo>
                  <a:lnTo>
                    <a:pt x="6734" y="4639"/>
                  </a:lnTo>
                  <a:lnTo>
                    <a:pt x="6926" y="4267"/>
                  </a:lnTo>
                  <a:lnTo>
                    <a:pt x="7082" y="4003"/>
                  </a:lnTo>
                  <a:lnTo>
                    <a:pt x="7178" y="3511"/>
                  </a:lnTo>
                  <a:lnTo>
                    <a:pt x="7226" y="3379"/>
                  </a:lnTo>
                  <a:lnTo>
                    <a:pt x="7274" y="3259"/>
                  </a:lnTo>
                  <a:lnTo>
                    <a:pt x="7310" y="3127"/>
                  </a:lnTo>
                  <a:lnTo>
                    <a:pt x="7238" y="3163"/>
                  </a:lnTo>
                  <a:lnTo>
                    <a:pt x="7082" y="3127"/>
                  </a:lnTo>
                  <a:lnTo>
                    <a:pt x="7070" y="3031"/>
                  </a:lnTo>
                  <a:lnTo>
                    <a:pt x="7178" y="2935"/>
                  </a:lnTo>
                  <a:lnTo>
                    <a:pt x="7310" y="2827"/>
                  </a:lnTo>
                  <a:lnTo>
                    <a:pt x="7166" y="2779"/>
                  </a:lnTo>
                  <a:lnTo>
                    <a:pt x="7046" y="2683"/>
                  </a:lnTo>
                  <a:lnTo>
                    <a:pt x="6986" y="2779"/>
                  </a:lnTo>
                  <a:lnTo>
                    <a:pt x="6986" y="2995"/>
                  </a:lnTo>
                  <a:lnTo>
                    <a:pt x="6866" y="3151"/>
                  </a:lnTo>
                  <a:lnTo>
                    <a:pt x="6806" y="3115"/>
                  </a:lnTo>
                  <a:lnTo>
                    <a:pt x="6758" y="3007"/>
                  </a:lnTo>
                  <a:lnTo>
                    <a:pt x="6794" y="2887"/>
                  </a:lnTo>
                  <a:lnTo>
                    <a:pt x="6710" y="2767"/>
                  </a:lnTo>
                  <a:lnTo>
                    <a:pt x="6590" y="2803"/>
                  </a:lnTo>
                  <a:lnTo>
                    <a:pt x="6494" y="2779"/>
                  </a:lnTo>
                  <a:lnTo>
                    <a:pt x="6470" y="2623"/>
                  </a:lnTo>
                  <a:lnTo>
                    <a:pt x="6410" y="2443"/>
                  </a:lnTo>
                  <a:lnTo>
                    <a:pt x="6314" y="2587"/>
                  </a:lnTo>
                  <a:lnTo>
                    <a:pt x="6170" y="2599"/>
                  </a:lnTo>
                  <a:lnTo>
                    <a:pt x="5954" y="2515"/>
                  </a:lnTo>
                  <a:lnTo>
                    <a:pt x="5774" y="2455"/>
                  </a:lnTo>
                  <a:lnTo>
                    <a:pt x="5547" y="2275"/>
                  </a:lnTo>
                  <a:lnTo>
                    <a:pt x="5535" y="2155"/>
                  </a:lnTo>
                  <a:lnTo>
                    <a:pt x="5631" y="2083"/>
                  </a:lnTo>
                  <a:lnTo>
                    <a:pt x="5559" y="1962"/>
                  </a:lnTo>
                  <a:lnTo>
                    <a:pt x="5535" y="1758"/>
                  </a:lnTo>
                  <a:lnTo>
                    <a:pt x="5427" y="1686"/>
                  </a:lnTo>
                  <a:lnTo>
                    <a:pt x="5271" y="1638"/>
                  </a:lnTo>
                  <a:lnTo>
                    <a:pt x="5307" y="1530"/>
                  </a:lnTo>
                  <a:lnTo>
                    <a:pt x="5319" y="1422"/>
                  </a:lnTo>
                  <a:lnTo>
                    <a:pt x="5271" y="1230"/>
                  </a:lnTo>
                  <a:lnTo>
                    <a:pt x="5199" y="1326"/>
                  </a:lnTo>
                  <a:lnTo>
                    <a:pt x="5079" y="1386"/>
                  </a:lnTo>
                  <a:lnTo>
                    <a:pt x="4935" y="1458"/>
                  </a:lnTo>
                  <a:lnTo>
                    <a:pt x="4839" y="1602"/>
                  </a:lnTo>
                  <a:lnTo>
                    <a:pt x="4767" y="1734"/>
                  </a:lnTo>
                  <a:lnTo>
                    <a:pt x="4635" y="1794"/>
                  </a:lnTo>
                  <a:lnTo>
                    <a:pt x="4527" y="1770"/>
                  </a:lnTo>
                  <a:lnTo>
                    <a:pt x="4455" y="1842"/>
                  </a:lnTo>
                  <a:lnTo>
                    <a:pt x="4479" y="1926"/>
                  </a:lnTo>
                  <a:lnTo>
                    <a:pt x="4311" y="1986"/>
                  </a:lnTo>
                  <a:lnTo>
                    <a:pt x="4179" y="1962"/>
                  </a:lnTo>
                  <a:lnTo>
                    <a:pt x="4035" y="1962"/>
                  </a:lnTo>
                  <a:lnTo>
                    <a:pt x="3891" y="1986"/>
                  </a:lnTo>
                  <a:lnTo>
                    <a:pt x="3759" y="1950"/>
                  </a:lnTo>
                  <a:lnTo>
                    <a:pt x="3603" y="1986"/>
                  </a:lnTo>
                  <a:lnTo>
                    <a:pt x="3483" y="1938"/>
                  </a:lnTo>
                  <a:lnTo>
                    <a:pt x="3471" y="1806"/>
                  </a:lnTo>
                  <a:lnTo>
                    <a:pt x="3435" y="1626"/>
                  </a:lnTo>
                  <a:lnTo>
                    <a:pt x="3555" y="1494"/>
                  </a:lnTo>
                  <a:lnTo>
                    <a:pt x="3615" y="1386"/>
                  </a:lnTo>
                  <a:lnTo>
                    <a:pt x="3663" y="1254"/>
                  </a:lnTo>
                  <a:lnTo>
                    <a:pt x="3663" y="1050"/>
                  </a:lnTo>
                  <a:lnTo>
                    <a:pt x="3543" y="918"/>
                  </a:lnTo>
                  <a:lnTo>
                    <a:pt x="3507" y="774"/>
                  </a:lnTo>
                  <a:lnTo>
                    <a:pt x="3435" y="630"/>
                  </a:lnTo>
                  <a:lnTo>
                    <a:pt x="3195" y="186"/>
                  </a:lnTo>
                  <a:lnTo>
                    <a:pt x="2894" y="0"/>
                  </a:lnTo>
                  <a:lnTo>
                    <a:pt x="2967" y="3535"/>
                  </a:lnTo>
                  <a:lnTo>
                    <a:pt x="2871" y="3619"/>
                  </a:lnTo>
                  <a:lnTo>
                    <a:pt x="2739" y="3607"/>
                  </a:lnTo>
                  <a:lnTo>
                    <a:pt x="2583" y="3691"/>
                  </a:lnTo>
                  <a:lnTo>
                    <a:pt x="2583" y="3835"/>
                  </a:lnTo>
                  <a:lnTo>
                    <a:pt x="2487" y="3955"/>
                  </a:lnTo>
                  <a:lnTo>
                    <a:pt x="2391" y="3871"/>
                  </a:lnTo>
                  <a:lnTo>
                    <a:pt x="2271" y="3919"/>
                  </a:lnTo>
                  <a:lnTo>
                    <a:pt x="2259" y="4039"/>
                  </a:lnTo>
                  <a:lnTo>
                    <a:pt x="2019" y="4003"/>
                  </a:lnTo>
                  <a:lnTo>
                    <a:pt x="1852" y="4003"/>
                  </a:lnTo>
                  <a:lnTo>
                    <a:pt x="1696" y="4039"/>
                  </a:lnTo>
                  <a:lnTo>
                    <a:pt x="1480" y="4087"/>
                  </a:lnTo>
                  <a:lnTo>
                    <a:pt x="1228" y="3955"/>
                  </a:lnTo>
                  <a:lnTo>
                    <a:pt x="1084" y="3871"/>
                  </a:lnTo>
                  <a:lnTo>
                    <a:pt x="904" y="3883"/>
                  </a:lnTo>
                  <a:lnTo>
                    <a:pt x="856" y="3715"/>
                  </a:lnTo>
                  <a:lnTo>
                    <a:pt x="760" y="3523"/>
                  </a:lnTo>
                  <a:lnTo>
                    <a:pt x="628" y="3415"/>
                  </a:lnTo>
                  <a:lnTo>
                    <a:pt x="490" y="3299"/>
                  </a:lnTo>
                  <a:lnTo>
                    <a:pt x="376" y="3283"/>
                  </a:lnTo>
                  <a:lnTo>
                    <a:pt x="289" y="3373"/>
                  </a:lnTo>
                  <a:lnTo>
                    <a:pt x="220" y="3655"/>
                  </a:lnTo>
                  <a:lnTo>
                    <a:pt x="72" y="3703"/>
                  </a:lnTo>
                  <a:lnTo>
                    <a:pt x="0" y="3871"/>
                  </a:lnTo>
                  <a:lnTo>
                    <a:pt x="160" y="4243"/>
                  </a:lnTo>
                  <a:lnTo>
                    <a:pt x="268" y="4279"/>
                  </a:lnTo>
                  <a:lnTo>
                    <a:pt x="604" y="5083"/>
                  </a:lnTo>
                  <a:lnTo>
                    <a:pt x="748" y="5503"/>
                  </a:lnTo>
                  <a:lnTo>
                    <a:pt x="1156" y="6308"/>
                  </a:lnTo>
                  <a:close/>
                </a:path>
              </a:pathLst>
            </a:custGeom>
            <a:solidFill>
              <a:srgbClr val="CC00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grpSp>
      <p:cxnSp>
        <p:nvCxnSpPr>
          <p:cNvPr id="132" name="Google Shape;132;p16"/>
          <p:cNvCxnSpPr/>
          <p:nvPr/>
        </p:nvCxnSpPr>
        <p:spPr>
          <a:xfrm rot="10800000">
            <a:off x="5059336" y="3524741"/>
            <a:ext cx="1694400" cy="608100"/>
          </a:xfrm>
          <a:prstGeom prst="bentConnector3">
            <a:avLst>
              <a:gd fmla="val 50000" name="adj1"/>
            </a:avLst>
          </a:prstGeom>
          <a:noFill/>
          <a:ln cap="flat" cmpd="sng" w="9525">
            <a:solidFill>
              <a:srgbClr val="C0504D"/>
            </a:solidFill>
            <a:prstDash val="dash"/>
            <a:miter lim="800000"/>
            <a:headEnd len="med" w="med" type="none"/>
            <a:tailEnd len="med" w="med" type="none"/>
          </a:ln>
        </p:spPr>
      </p:cxnSp>
      <p:cxnSp>
        <p:nvCxnSpPr>
          <p:cNvPr id="133" name="Google Shape;133;p16"/>
          <p:cNvCxnSpPr>
            <a:stCxn id="134" idx="2"/>
            <a:endCxn id="83" idx="3"/>
          </p:cNvCxnSpPr>
          <p:nvPr/>
        </p:nvCxnSpPr>
        <p:spPr>
          <a:xfrm rot="10800000">
            <a:off x="2724862" y="785224"/>
            <a:ext cx="2263800" cy="1412400"/>
          </a:xfrm>
          <a:prstGeom prst="bentConnector3">
            <a:avLst>
              <a:gd fmla="val 50001" name="adj1"/>
            </a:avLst>
          </a:prstGeom>
          <a:noFill/>
          <a:ln cap="flat" cmpd="sng" w="9525">
            <a:solidFill>
              <a:srgbClr val="C0504D"/>
            </a:solidFill>
            <a:prstDash val="dash"/>
            <a:miter lim="800000"/>
            <a:headEnd len="med" w="med" type="none"/>
            <a:tailEnd len="med" w="med" type="none"/>
          </a:ln>
        </p:spPr>
      </p:cxnSp>
      <p:cxnSp>
        <p:nvCxnSpPr>
          <p:cNvPr id="135" name="Google Shape;135;p16"/>
          <p:cNvCxnSpPr>
            <a:stCxn id="136" idx="2"/>
            <a:endCxn id="71" idx="3"/>
          </p:cNvCxnSpPr>
          <p:nvPr/>
        </p:nvCxnSpPr>
        <p:spPr>
          <a:xfrm rot="10800000">
            <a:off x="2498105" y="1940391"/>
            <a:ext cx="1392300" cy="851400"/>
          </a:xfrm>
          <a:prstGeom prst="bentConnector3">
            <a:avLst>
              <a:gd fmla="val 50002" name="adj1"/>
            </a:avLst>
          </a:prstGeom>
          <a:noFill/>
          <a:ln cap="flat" cmpd="sng" w="9525">
            <a:solidFill>
              <a:srgbClr val="C0504D"/>
            </a:solidFill>
            <a:prstDash val="dash"/>
            <a:miter lim="800000"/>
            <a:headEnd len="med" w="med" type="none"/>
            <a:tailEnd len="med" w="med" type="none"/>
          </a:ln>
        </p:spPr>
      </p:cxnSp>
      <p:cxnSp>
        <p:nvCxnSpPr>
          <p:cNvPr id="137" name="Google Shape;137;p16"/>
          <p:cNvCxnSpPr>
            <a:endCxn id="76" idx="3"/>
          </p:cNvCxnSpPr>
          <p:nvPr/>
        </p:nvCxnSpPr>
        <p:spPr>
          <a:xfrm flipH="1">
            <a:off x="2650429" y="2919898"/>
            <a:ext cx="2148900" cy="226200"/>
          </a:xfrm>
          <a:prstGeom prst="bentConnector3">
            <a:avLst>
              <a:gd fmla="val 50000" name="adj1"/>
            </a:avLst>
          </a:prstGeom>
          <a:noFill/>
          <a:ln cap="flat" cmpd="sng" w="9525">
            <a:solidFill>
              <a:srgbClr val="C0504D"/>
            </a:solidFill>
            <a:prstDash val="dash"/>
            <a:miter lim="800000"/>
            <a:headEnd len="med" w="med" type="none"/>
            <a:tailEnd len="med" w="med" type="none"/>
          </a:ln>
        </p:spPr>
      </p:cxnSp>
      <p:sp>
        <p:nvSpPr>
          <p:cNvPr id="138" name="Google Shape;138;p16"/>
          <p:cNvSpPr/>
          <p:nvPr/>
        </p:nvSpPr>
        <p:spPr>
          <a:xfrm>
            <a:off x="6293717" y="1891117"/>
            <a:ext cx="140700" cy="103800"/>
          </a:xfrm>
          <a:prstGeom prst="ellipse">
            <a:avLst/>
          </a:prstGeom>
          <a:solidFill>
            <a:srgbClr val="C0504D"/>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cxnSp>
        <p:nvCxnSpPr>
          <p:cNvPr id="139" name="Google Shape;139;p16"/>
          <p:cNvCxnSpPr>
            <a:stCxn id="93" idx="2"/>
          </p:cNvCxnSpPr>
          <p:nvPr/>
        </p:nvCxnSpPr>
        <p:spPr>
          <a:xfrm flipH="1" rot="-5400000">
            <a:off x="4914407" y="1107843"/>
            <a:ext cx="698400" cy="704700"/>
          </a:xfrm>
          <a:prstGeom prst="bentConnector2">
            <a:avLst/>
          </a:prstGeom>
          <a:noFill/>
          <a:ln cap="flat" cmpd="sng" w="9525">
            <a:solidFill>
              <a:srgbClr val="C0504D"/>
            </a:solidFill>
            <a:prstDash val="dash"/>
            <a:miter lim="800000"/>
            <a:headEnd len="med" w="med" type="none"/>
            <a:tailEnd len="med" w="med" type="none"/>
          </a:ln>
        </p:spPr>
      </p:cxnSp>
      <p:sp>
        <p:nvSpPr>
          <p:cNvPr id="140" name="Google Shape;140;p16"/>
          <p:cNvSpPr/>
          <p:nvPr/>
        </p:nvSpPr>
        <p:spPr>
          <a:xfrm>
            <a:off x="5466772" y="1740222"/>
            <a:ext cx="140700" cy="103800"/>
          </a:xfrm>
          <a:prstGeom prst="ellipse">
            <a:avLst/>
          </a:prstGeom>
          <a:solidFill>
            <a:srgbClr val="FF0000"/>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41" name="Google Shape;141;p16"/>
          <p:cNvSpPr/>
          <p:nvPr/>
        </p:nvSpPr>
        <p:spPr>
          <a:xfrm>
            <a:off x="4744702" y="2873860"/>
            <a:ext cx="140700" cy="103800"/>
          </a:xfrm>
          <a:prstGeom prst="ellipse">
            <a:avLst/>
          </a:prstGeom>
          <a:solidFill>
            <a:srgbClr val="FF0000"/>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42" name="Google Shape;142;p16"/>
          <p:cNvSpPr/>
          <p:nvPr/>
        </p:nvSpPr>
        <p:spPr>
          <a:xfrm>
            <a:off x="5002377" y="3480322"/>
            <a:ext cx="140700" cy="103800"/>
          </a:xfrm>
          <a:prstGeom prst="ellipse">
            <a:avLst/>
          </a:prstGeom>
          <a:solidFill>
            <a:srgbClr val="FF0000"/>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43" name="Google Shape;143;p16"/>
          <p:cNvSpPr/>
          <p:nvPr/>
        </p:nvSpPr>
        <p:spPr>
          <a:xfrm>
            <a:off x="3654300" y="3699902"/>
            <a:ext cx="140700" cy="103800"/>
          </a:xfrm>
          <a:prstGeom prst="ellipse">
            <a:avLst/>
          </a:prstGeom>
          <a:solidFill>
            <a:srgbClr val="FF0000"/>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36" name="Google Shape;136;p16"/>
          <p:cNvSpPr/>
          <p:nvPr/>
        </p:nvSpPr>
        <p:spPr>
          <a:xfrm>
            <a:off x="3890405" y="2739891"/>
            <a:ext cx="140700" cy="103800"/>
          </a:xfrm>
          <a:prstGeom prst="ellipse">
            <a:avLst/>
          </a:prstGeom>
          <a:solidFill>
            <a:srgbClr val="FF0000"/>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21" name="Google Shape;121;p16"/>
          <p:cNvSpPr/>
          <p:nvPr/>
        </p:nvSpPr>
        <p:spPr>
          <a:xfrm>
            <a:off x="5403147" y="2249814"/>
            <a:ext cx="140700" cy="103800"/>
          </a:xfrm>
          <a:prstGeom prst="ellipse">
            <a:avLst/>
          </a:prstGeom>
          <a:solidFill>
            <a:srgbClr val="FF0000"/>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44" name="Google Shape;144;p16"/>
          <p:cNvSpPr/>
          <p:nvPr/>
        </p:nvSpPr>
        <p:spPr>
          <a:xfrm>
            <a:off x="6293717" y="1891119"/>
            <a:ext cx="140700" cy="103800"/>
          </a:xfrm>
          <a:prstGeom prst="ellipse">
            <a:avLst/>
          </a:prstGeom>
          <a:solidFill>
            <a:srgbClr val="FF0000"/>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45" name="Google Shape;145;p16"/>
          <p:cNvSpPr/>
          <p:nvPr/>
        </p:nvSpPr>
        <p:spPr>
          <a:xfrm>
            <a:off x="6016294" y="2809704"/>
            <a:ext cx="140700" cy="103800"/>
          </a:xfrm>
          <a:prstGeom prst="ellipse">
            <a:avLst/>
          </a:prstGeom>
          <a:solidFill>
            <a:srgbClr val="FF0000"/>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34" name="Google Shape;134;p16"/>
          <p:cNvSpPr/>
          <p:nvPr/>
        </p:nvSpPr>
        <p:spPr>
          <a:xfrm>
            <a:off x="4988662" y="2145724"/>
            <a:ext cx="140700" cy="103800"/>
          </a:xfrm>
          <a:prstGeom prst="ellipse">
            <a:avLst/>
          </a:prstGeom>
          <a:solidFill>
            <a:srgbClr val="FF0000"/>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cxnSp>
        <p:nvCxnSpPr>
          <p:cNvPr id="146" name="Google Shape;146;p16"/>
          <p:cNvCxnSpPr>
            <a:stCxn id="143" idx="4"/>
            <a:endCxn id="96" idx="3"/>
          </p:cNvCxnSpPr>
          <p:nvPr/>
        </p:nvCxnSpPr>
        <p:spPr>
          <a:xfrm rot="5400000">
            <a:off x="2845650" y="3606302"/>
            <a:ext cx="681600" cy="1076400"/>
          </a:xfrm>
          <a:prstGeom prst="bentConnector2">
            <a:avLst/>
          </a:prstGeom>
          <a:noFill/>
          <a:ln cap="flat" cmpd="sng" w="9525">
            <a:solidFill>
              <a:srgbClr val="C0504D"/>
            </a:solidFill>
            <a:prstDash val="dash"/>
            <a:miter lim="800000"/>
            <a:headEnd len="med" w="med" type="none"/>
            <a:tailEnd len="med" w="med" type="none"/>
          </a:ln>
        </p:spPr>
      </p:cxnSp>
      <p:sp>
        <p:nvSpPr>
          <p:cNvPr id="105" name="Google Shape;105;p16"/>
          <p:cNvSpPr/>
          <p:nvPr/>
        </p:nvSpPr>
        <p:spPr>
          <a:xfrm>
            <a:off x="5860660" y="2145722"/>
            <a:ext cx="140700" cy="103800"/>
          </a:xfrm>
          <a:prstGeom prst="ellipse">
            <a:avLst/>
          </a:prstGeom>
          <a:solidFill>
            <a:srgbClr val="FF0000"/>
          </a:solidFill>
          <a:ln cap="flat" cmpd="sng" w="12700">
            <a:solidFill>
              <a:srgbClr val="FFFFFF"/>
            </a:solidFill>
            <a:prstDash val="solid"/>
            <a:round/>
            <a:headEnd len="sm" w="sm" type="none"/>
            <a:tailEnd len="sm" w="sm" type="none"/>
          </a:ln>
          <a:effectLst>
            <a:outerShdw sx="66000" rotWithShape="0" algn="ctr" dir="2700000" dist="35921" sy="66000">
              <a:srgbClr val="1C1C1C">
                <a:alpha val="49800"/>
              </a:srgbClr>
            </a:outerShdw>
          </a:effectLst>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7"/>
          <p:cNvPicPr preferRelativeResize="0"/>
          <p:nvPr/>
        </p:nvPicPr>
        <p:blipFill>
          <a:blip r:embed="rId3">
            <a:alphaModFix/>
          </a:blip>
          <a:stretch>
            <a:fillRect/>
          </a:stretch>
        </p:blipFill>
        <p:spPr>
          <a:xfrm>
            <a:off x="0" y="0"/>
            <a:ext cx="9230216" cy="563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8"/>
          <p:cNvPicPr preferRelativeResize="0"/>
          <p:nvPr/>
        </p:nvPicPr>
        <p:blipFill>
          <a:blip r:embed="rId3">
            <a:alphaModFix/>
          </a:blip>
          <a:stretch>
            <a:fillRect/>
          </a:stretch>
        </p:blipFill>
        <p:spPr>
          <a:xfrm>
            <a:off x="4735050" y="1434837"/>
            <a:ext cx="4499250" cy="2273824"/>
          </a:xfrm>
          <a:prstGeom prst="rect">
            <a:avLst/>
          </a:prstGeom>
          <a:noFill/>
          <a:ln>
            <a:noFill/>
          </a:ln>
        </p:spPr>
      </p:pic>
      <p:pic>
        <p:nvPicPr>
          <p:cNvPr id="157" name="Google Shape;157;p18"/>
          <p:cNvPicPr preferRelativeResize="0"/>
          <p:nvPr/>
        </p:nvPicPr>
        <p:blipFill>
          <a:blip r:embed="rId4">
            <a:alphaModFix/>
          </a:blip>
          <a:stretch>
            <a:fillRect/>
          </a:stretch>
        </p:blipFill>
        <p:spPr>
          <a:xfrm>
            <a:off x="61075" y="869533"/>
            <a:ext cx="4778875" cy="37342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MTN Business App Academy</a:t>
            </a:r>
            <a:endParaRPr/>
          </a:p>
        </p:txBody>
      </p:sp>
      <p:sp>
        <p:nvSpPr>
          <p:cNvPr id="163" name="Google Shape;163;p1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fontScale="77500" lnSpcReduction="20000"/>
          </a:bodyPr>
          <a:lstStyle/>
          <a:p>
            <a:pPr indent="-331946" lvl="0" marL="457200" rtl="0" algn="l">
              <a:spcBef>
                <a:spcPts val="0"/>
              </a:spcBef>
              <a:spcAft>
                <a:spcPts val="0"/>
              </a:spcAft>
              <a:buSzPct val="100000"/>
              <a:buChar char="-"/>
            </a:pPr>
            <a:r>
              <a:rPr lang="en"/>
              <a:t>3000 Applicants for 2021</a:t>
            </a:r>
            <a:endParaRPr/>
          </a:p>
          <a:p>
            <a:pPr indent="-331946" lvl="0" marL="457200" rtl="0" algn="l">
              <a:spcBef>
                <a:spcPts val="0"/>
              </a:spcBef>
              <a:spcAft>
                <a:spcPts val="0"/>
              </a:spcAft>
              <a:buSzPct val="100000"/>
              <a:buChar char="-"/>
            </a:pPr>
            <a:r>
              <a:rPr lang="en"/>
              <a:t>2669 Taking part in the App Academy</a:t>
            </a:r>
            <a:endParaRPr/>
          </a:p>
          <a:p>
            <a:pPr indent="-331946" lvl="0" marL="457200" rtl="0" algn="l">
              <a:spcBef>
                <a:spcPts val="0"/>
              </a:spcBef>
              <a:spcAft>
                <a:spcPts val="0"/>
              </a:spcAft>
              <a:buSzPct val="100000"/>
              <a:buChar char="-"/>
            </a:pPr>
            <a:r>
              <a:rPr lang="en"/>
              <a:t>Representation across all 9 Provinces</a:t>
            </a:r>
            <a:endParaRPr/>
          </a:p>
        </p:txBody>
      </p:sp>
      <p:pic>
        <p:nvPicPr>
          <p:cNvPr id="164" name="Google Shape;164;p19"/>
          <p:cNvPicPr preferRelativeResize="0"/>
          <p:nvPr/>
        </p:nvPicPr>
        <p:blipFill>
          <a:blip r:embed="rId3">
            <a:alphaModFix/>
          </a:blip>
          <a:stretch>
            <a:fillRect/>
          </a:stretch>
        </p:blipFill>
        <p:spPr>
          <a:xfrm>
            <a:off x="4737551" y="998825"/>
            <a:ext cx="4371550" cy="34197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0"/>
          <p:cNvPicPr preferRelativeResize="0"/>
          <p:nvPr/>
        </p:nvPicPr>
        <p:blipFill>
          <a:blip r:embed="rId3">
            <a:alphaModFix/>
          </a:blip>
          <a:stretch>
            <a:fillRect/>
          </a:stretch>
        </p:blipFill>
        <p:spPr>
          <a:xfrm>
            <a:off x="61050" y="71625"/>
            <a:ext cx="4092049" cy="2366625"/>
          </a:xfrm>
          <a:prstGeom prst="rect">
            <a:avLst/>
          </a:prstGeom>
          <a:noFill/>
          <a:ln>
            <a:noFill/>
          </a:ln>
        </p:spPr>
      </p:pic>
      <p:pic>
        <p:nvPicPr>
          <p:cNvPr id="170" name="Google Shape;170;p20"/>
          <p:cNvPicPr preferRelativeResize="0"/>
          <p:nvPr/>
        </p:nvPicPr>
        <p:blipFill>
          <a:blip r:embed="rId4">
            <a:alphaModFix/>
          </a:blip>
          <a:stretch>
            <a:fillRect/>
          </a:stretch>
        </p:blipFill>
        <p:spPr>
          <a:xfrm>
            <a:off x="5158050" y="0"/>
            <a:ext cx="3707300" cy="2233750"/>
          </a:xfrm>
          <a:prstGeom prst="rect">
            <a:avLst/>
          </a:prstGeom>
          <a:noFill/>
          <a:ln>
            <a:noFill/>
          </a:ln>
        </p:spPr>
      </p:pic>
      <p:pic>
        <p:nvPicPr>
          <p:cNvPr id="171" name="Google Shape;171;p20"/>
          <p:cNvPicPr preferRelativeResize="0"/>
          <p:nvPr/>
        </p:nvPicPr>
        <p:blipFill>
          <a:blip r:embed="rId5">
            <a:alphaModFix/>
          </a:blip>
          <a:stretch>
            <a:fillRect/>
          </a:stretch>
        </p:blipFill>
        <p:spPr>
          <a:xfrm>
            <a:off x="2605250" y="2497800"/>
            <a:ext cx="3597676" cy="2507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Challenges</a:t>
            </a:r>
            <a:endParaRPr/>
          </a:p>
        </p:txBody>
      </p:sp>
      <p:sp>
        <p:nvSpPr>
          <p:cNvPr id="177" name="Google Shape;17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Business Development</a:t>
            </a:r>
            <a:endParaRPr/>
          </a:p>
          <a:p>
            <a:pPr indent="-342900" lvl="0" marL="457200" rtl="0" algn="l">
              <a:spcBef>
                <a:spcPts val="0"/>
              </a:spcBef>
              <a:spcAft>
                <a:spcPts val="0"/>
              </a:spcAft>
              <a:buSzPts val="1800"/>
              <a:buAutoNum type="arabicPeriod"/>
            </a:pPr>
            <a:r>
              <a:rPr lang="en"/>
              <a:t>Pricing knowledge of apps</a:t>
            </a:r>
            <a:endParaRPr/>
          </a:p>
          <a:p>
            <a:pPr indent="-342900" lvl="0" marL="457200" rtl="0" algn="l">
              <a:spcBef>
                <a:spcPts val="0"/>
              </a:spcBef>
              <a:spcAft>
                <a:spcPts val="0"/>
              </a:spcAft>
              <a:buSzPts val="1800"/>
              <a:buAutoNum type="arabicPeriod"/>
            </a:pPr>
            <a:r>
              <a:rPr lang="en"/>
              <a:t>Learn how to do proper research</a:t>
            </a:r>
            <a:endParaRPr/>
          </a:p>
          <a:p>
            <a:pPr indent="-342900" lvl="0" marL="457200" rtl="0" algn="l">
              <a:spcBef>
                <a:spcPts val="0"/>
              </a:spcBef>
              <a:spcAft>
                <a:spcPts val="0"/>
              </a:spcAft>
              <a:buSzPts val="1800"/>
              <a:buAutoNum type="arabicPeriod"/>
            </a:pPr>
            <a:r>
              <a:rPr lang="en"/>
              <a:t>Build with users in mind</a:t>
            </a:r>
            <a:endParaRPr/>
          </a:p>
          <a:p>
            <a:pPr indent="-342900" lvl="0" marL="457200" rtl="0" algn="l">
              <a:spcBef>
                <a:spcPts val="0"/>
              </a:spcBef>
              <a:spcAft>
                <a:spcPts val="0"/>
              </a:spcAft>
              <a:buSzPts val="1800"/>
              <a:buAutoNum type="arabicPeriod"/>
            </a:pPr>
            <a:r>
              <a:rPr lang="en"/>
              <a:t>Go to market plans</a:t>
            </a:r>
            <a:endParaRPr/>
          </a:p>
          <a:p>
            <a:pPr indent="-342900" lvl="0" marL="457200" rtl="0" algn="l">
              <a:spcBef>
                <a:spcPts val="0"/>
              </a:spcBef>
              <a:spcAft>
                <a:spcPts val="0"/>
              </a:spcAft>
              <a:buSzPts val="1800"/>
              <a:buAutoNum type="arabicPeriod"/>
            </a:pPr>
            <a:r>
              <a:rPr lang="en"/>
              <a:t>Startup Resources</a:t>
            </a:r>
            <a:endParaRPr/>
          </a:p>
          <a:p>
            <a:pPr indent="-342900" lvl="0" marL="457200" rtl="0" algn="l">
              <a:spcBef>
                <a:spcPts val="0"/>
              </a:spcBef>
              <a:spcAft>
                <a:spcPts val="0"/>
              </a:spcAft>
              <a:buSzPts val="1800"/>
              <a:buAutoNum type="arabicPeriod"/>
            </a:pPr>
            <a:r>
              <a:rPr b="1" lang="en"/>
              <a:t>MARKETPLACE for App Developers</a:t>
            </a:r>
            <a:endParaRPr b="1"/>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